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75" r:id="rId4"/>
    <p:sldId id="286" r:id="rId5"/>
    <p:sldId id="273" r:id="rId6"/>
    <p:sldId id="257" r:id="rId7"/>
    <p:sldId id="268" r:id="rId8"/>
    <p:sldId id="269" r:id="rId9"/>
    <p:sldId id="304" r:id="rId10"/>
    <p:sldId id="313" r:id="rId11"/>
    <p:sldId id="265" r:id="rId12"/>
    <p:sldId id="266" r:id="rId13"/>
    <p:sldId id="267" r:id="rId14"/>
    <p:sldId id="282" r:id="rId15"/>
    <p:sldId id="283" r:id="rId16"/>
    <p:sldId id="284" r:id="rId17"/>
    <p:sldId id="274" r:id="rId18"/>
    <p:sldId id="26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7678BE-78E9-4A5B-8317-CBC4EAAC9D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686E60-65EE-4446-9BF1-17CBE8948D9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678BE-78E9-4A5B-8317-CBC4EAAC9D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86E60-65EE-4446-9BF1-17CBE8948D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678BE-78E9-4A5B-8317-CBC4EAAC9D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86E60-65EE-4446-9BF1-17CBE8948D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image" Target="../media/image22.png"/><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image" Target="../media/image2.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5" Type="http://schemas.openxmlformats.org/officeDocument/2006/relationships/slideLayout" Target="../slideLayouts/slideLayout7.xml"/><Relationship Id="rId14"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7.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34" y="-44824"/>
            <a:ext cx="12197910" cy="6947647"/>
          </a:xfrm>
          <a:prstGeom prst="rect">
            <a:avLst/>
          </a:prstGeom>
        </p:spPr>
      </p:pic>
      <p:sp>
        <p:nvSpPr>
          <p:cNvPr id="5" name="TextBox 4"/>
          <p:cNvSpPr txBox="1"/>
          <p:nvPr/>
        </p:nvSpPr>
        <p:spPr>
          <a:xfrm>
            <a:off x="2631687" y="1748461"/>
            <a:ext cx="6919667" cy="584775"/>
          </a:xfrm>
          <a:prstGeom prst="rect">
            <a:avLst/>
          </a:prstGeom>
          <a:noFill/>
        </p:spPr>
        <p:txBody>
          <a:bodyPr wrap="square" rtlCol="0">
            <a:spAutoFit/>
          </a:bodyPr>
          <a:lstStyle/>
          <a:p>
            <a:r>
              <a:rPr lang="en-US" sz="3200" b="1" dirty="0">
                <a:solidFill>
                  <a:schemeClr val="bg1"/>
                </a:solidFill>
              </a:rPr>
              <a:t>Typhoon’s feature in different stage</a:t>
            </a:r>
            <a:endParaRPr lang="en-US" sz="3200" b="1" dirty="0">
              <a:solidFill>
                <a:schemeClr val="bg1"/>
              </a:solidFill>
            </a:endParaRPr>
          </a:p>
        </p:txBody>
      </p:sp>
      <p:sp>
        <p:nvSpPr>
          <p:cNvPr id="2" name="文本框 1"/>
          <p:cNvSpPr txBox="1"/>
          <p:nvPr/>
        </p:nvSpPr>
        <p:spPr>
          <a:xfrm>
            <a:off x="4298579" y="2465294"/>
            <a:ext cx="3585882" cy="369332"/>
          </a:xfrm>
          <a:prstGeom prst="rect">
            <a:avLst/>
          </a:prstGeom>
          <a:noFill/>
        </p:spPr>
        <p:txBody>
          <a:bodyPr wrap="square" rtlCol="0">
            <a:spAutoFit/>
          </a:bodyPr>
          <a:lstStyle/>
          <a:p>
            <a:r>
              <a:rPr lang="en-US" altLang="zh-CN" dirty="0">
                <a:solidFill>
                  <a:schemeClr val="bg1"/>
                </a:solidFill>
              </a:rPr>
              <a:t>Dealing with satellite image data </a:t>
            </a:r>
            <a:endParaRPr lang="zh-CN" altLang="en-US" dirty="0">
              <a:solidFill>
                <a:schemeClr val="bg1"/>
              </a:solidFill>
            </a:endParaRPr>
          </a:p>
        </p:txBody>
      </p:sp>
      <p:sp>
        <p:nvSpPr>
          <p:cNvPr id="4" name="文本框 3"/>
          <p:cNvSpPr txBox="1"/>
          <p:nvPr/>
        </p:nvSpPr>
        <p:spPr>
          <a:xfrm>
            <a:off x="8265459" y="4981963"/>
            <a:ext cx="4159624" cy="1200329"/>
          </a:xfrm>
          <a:prstGeom prst="rect">
            <a:avLst/>
          </a:prstGeom>
          <a:noFill/>
        </p:spPr>
        <p:txBody>
          <a:bodyPr wrap="square" rtlCol="0">
            <a:spAutoFit/>
          </a:bodyPr>
          <a:lstStyle/>
          <a:p>
            <a:r>
              <a:rPr lang="en-US" altLang="zh-CN" dirty="0" err="1">
                <a:solidFill>
                  <a:schemeClr val="bg1"/>
                </a:solidFill>
              </a:rPr>
              <a:t>Kuizheng</a:t>
            </a:r>
            <a:r>
              <a:rPr lang="en-US" altLang="zh-CN" dirty="0">
                <a:solidFill>
                  <a:schemeClr val="bg1"/>
                </a:solidFill>
              </a:rPr>
              <a:t> Chang 45993345</a:t>
            </a:r>
            <a:endParaRPr lang="en-US" altLang="zh-CN" dirty="0">
              <a:solidFill>
                <a:schemeClr val="bg1"/>
              </a:solidFill>
            </a:endParaRPr>
          </a:p>
          <a:p>
            <a:r>
              <a:rPr lang="en-US" altLang="zh-CN" dirty="0" err="1">
                <a:solidFill>
                  <a:schemeClr val="bg1"/>
                </a:solidFill>
              </a:rPr>
              <a:t>Weigai</a:t>
            </a:r>
            <a:r>
              <a:rPr lang="en-US" altLang="zh-CN" dirty="0">
                <a:solidFill>
                  <a:schemeClr val="bg1"/>
                </a:solidFill>
              </a:rPr>
              <a:t> He 45411728</a:t>
            </a:r>
            <a:endParaRPr lang="en-US" altLang="zh-CN" dirty="0">
              <a:solidFill>
                <a:schemeClr val="bg1"/>
              </a:solidFill>
            </a:endParaRPr>
          </a:p>
          <a:p>
            <a:r>
              <a:rPr lang="en-US" altLang="zh-CN" dirty="0">
                <a:solidFill>
                  <a:schemeClr val="bg1"/>
                </a:solidFill>
              </a:rPr>
              <a:t>Xi Cheng 45993345</a:t>
            </a:r>
            <a:endParaRPr lang="en-US" altLang="zh-CN" dirty="0">
              <a:solidFill>
                <a:schemeClr val="bg1"/>
              </a:solidFill>
            </a:endParaRPr>
          </a:p>
          <a:p>
            <a:r>
              <a:rPr lang="en-US" altLang="zh-CN" dirty="0" err="1">
                <a:solidFill>
                  <a:schemeClr val="bg1"/>
                </a:solidFill>
              </a:rPr>
              <a:t>Ziqing</a:t>
            </a:r>
            <a:r>
              <a:rPr lang="en-US" altLang="zh-CN" dirty="0">
                <a:solidFill>
                  <a:schemeClr val="bg1"/>
                </a:solidFill>
              </a:rPr>
              <a:t> Yan 45551781</a:t>
            </a:r>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775012" y="1129553"/>
            <a:ext cx="3433482" cy="584775"/>
          </a:xfrm>
          <a:prstGeom prst="rect">
            <a:avLst/>
          </a:prstGeom>
          <a:noFill/>
        </p:spPr>
        <p:txBody>
          <a:bodyPr wrap="square" rtlCol="0">
            <a:spAutoFit/>
          </a:bodyPr>
          <a:lstStyle/>
          <a:p>
            <a:r>
              <a:rPr lang="en-US" altLang="zh-CN" sz="3200" dirty="0">
                <a:solidFill>
                  <a:schemeClr val="bg1"/>
                </a:solidFill>
              </a:rPr>
              <a:t>Convolution</a:t>
            </a:r>
            <a:endParaRPr lang="zh-CN" altLang="en-US" sz="3200" dirty="0">
              <a:solidFill>
                <a:schemeClr val="bg1"/>
              </a:solidFill>
            </a:endParaRPr>
          </a:p>
        </p:txBody>
      </p:sp>
      <p:sp>
        <p:nvSpPr>
          <p:cNvPr id="3" name="文本框 2"/>
          <p:cNvSpPr txBox="1"/>
          <p:nvPr/>
        </p:nvSpPr>
        <p:spPr>
          <a:xfrm>
            <a:off x="1775012" y="1724816"/>
            <a:ext cx="2913530" cy="369332"/>
          </a:xfrm>
          <a:prstGeom prst="rect">
            <a:avLst/>
          </a:prstGeom>
          <a:noFill/>
        </p:spPr>
        <p:txBody>
          <a:bodyPr wrap="square" rtlCol="0">
            <a:spAutoFit/>
          </a:bodyPr>
          <a:lstStyle/>
          <a:p>
            <a:r>
              <a:rPr lang="en-US" altLang="zh-CN" dirty="0">
                <a:solidFill>
                  <a:schemeClr val="bg1"/>
                </a:solidFill>
              </a:rPr>
              <a:t>(II) Edge detection</a:t>
            </a:r>
            <a:endParaRPr lang="zh-CN" altLang="en-US" dirty="0">
              <a:solidFill>
                <a:schemeClr val="bg1"/>
              </a:solidFill>
            </a:endParaRPr>
          </a:p>
        </p:txBody>
      </p:sp>
      <p:pic>
        <p:nvPicPr>
          <p:cNvPr id="8" name="图片 7" descr="图片包含 图形用户界面, PowerPoint&#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914" y="779400"/>
            <a:ext cx="6002848" cy="5388846"/>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ele attr="{F43AD5A3-E8AB-4486-B405-56078E5B8806}"/>
                  </a:ext>
                </a:extLst>
              </p:cNvPr>
              <p:cNvSpPr txBox="1"/>
              <p:nvPr/>
            </p:nvSpPr>
            <p:spPr>
              <a:xfrm>
                <a:off x="2084294" y="2864223"/>
                <a:ext cx="1662122"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bg1"/>
                              </a:solidFill>
                              <a:latin typeface="Cambria Math" panose="02040503050406030204" pitchFamily="18" charset="0"/>
                            </a:rPr>
                          </m:ctrlPr>
                        </m:dPr>
                        <m:e>
                          <m:m>
                            <m:mPr>
                              <m:mcs>
                                <m:mc>
                                  <m:mcPr>
                                    <m:count m:val="3"/>
                                    <m:mcJc m:val="center"/>
                                  </m:mcPr>
                                </m:mc>
                              </m:mcs>
                              <m:ctrlPr>
                                <a:rPr lang="en-US" altLang="zh-CN" i="1" smtClean="0">
                                  <a:solidFill>
                                    <a:schemeClr val="bg1"/>
                                  </a:solidFill>
                                  <a:latin typeface="Cambria Math" panose="02040503050406030204" pitchFamily="18" charset="0"/>
                                </a:rPr>
                              </m:ctrlPr>
                            </m:mPr>
                            <m:mr>
                              <m:e>
                                <m:r>
                                  <m:rPr>
                                    <m:brk m:alnAt="7"/>
                                  </m:rP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0</m:t>
                                </m:r>
                              </m:e>
                              <m:e>
                                <m:r>
                                  <a:rPr lang="en-US" altLang="zh-CN" b="0" i="1" smtClean="0">
                                    <a:solidFill>
                                      <a:schemeClr val="bg1"/>
                                    </a:solidFill>
                                    <a:latin typeface="Cambria Math" panose="02040503050406030204" pitchFamily="18" charset="0"/>
                                  </a:rPr>
                                  <m:t>1</m:t>
                                </m:r>
                              </m:e>
                            </m:mr>
                            <m:mr>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0</m:t>
                                </m:r>
                              </m:e>
                              <m:e>
                                <m:r>
                                  <a:rPr lang="en-US" altLang="zh-CN" b="0" i="1" smtClean="0">
                                    <a:solidFill>
                                      <a:schemeClr val="bg1"/>
                                    </a:solidFill>
                                    <a:latin typeface="Cambria Math" panose="02040503050406030204" pitchFamily="18" charset="0"/>
                                  </a:rPr>
                                  <m:t>2</m:t>
                                </m:r>
                              </m:e>
                            </m:mr>
                            <m:mr>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0</m:t>
                                </m:r>
                              </m:e>
                              <m:e>
                                <m:r>
                                  <a:rPr lang="en-US" altLang="zh-CN" b="0" i="1" smtClean="0">
                                    <a:solidFill>
                                      <a:schemeClr val="bg1"/>
                                    </a:solidFill>
                                    <a:latin typeface="Cambria Math" panose="02040503050406030204" pitchFamily="18" charset="0"/>
                                  </a:rPr>
                                  <m:t>1</m:t>
                                </m:r>
                              </m:e>
                            </m:mr>
                          </m:m>
                        </m:e>
                      </m:d>
                      <m:r>
                        <a:rPr lang="en-US" altLang="zh-CN" i="1" smtClean="0">
                          <a:solidFill>
                            <a:schemeClr val="bg1"/>
                          </a:solidFill>
                          <a:latin typeface="Cambria Math" panose="02040503050406030204" pitchFamily="18" charset="0"/>
                          <a:ea typeface="Cambria Math" panose="02040503050406030204" pitchFamily="18" charset="0"/>
                        </a:rPr>
                        <m:t>×</m:t>
                      </m:r>
                      <m:f>
                        <m:fPr>
                          <m:ctrlPr>
                            <a:rPr lang="en-US" altLang="zh-CN" i="1" smtClean="0">
                              <a:solidFill>
                                <a:schemeClr val="bg1"/>
                              </a:solidFill>
                              <a:latin typeface="Cambria Math" panose="02040503050406030204" pitchFamily="18" charset="0"/>
                              <a:ea typeface="Cambria Math" panose="02040503050406030204" pitchFamily="18" charset="0"/>
                            </a:rPr>
                          </m:ctrlPr>
                        </m:fPr>
                        <m:num>
                          <m:r>
                            <a:rPr lang="en-US" altLang="zh-CN" b="0" i="1" smtClean="0">
                              <a:solidFill>
                                <a:schemeClr val="bg1"/>
                              </a:solidFill>
                              <a:latin typeface="Cambria Math" panose="02040503050406030204" pitchFamily="18" charset="0"/>
                              <a:ea typeface="Cambria Math" panose="02040503050406030204" pitchFamily="18" charset="0"/>
                            </a:rPr>
                            <m:t>1</m:t>
                          </m:r>
                        </m:num>
                        <m:den>
                          <m:r>
                            <a:rPr lang="en-US" altLang="zh-CN" b="0" i="1" smtClean="0">
                              <a:solidFill>
                                <a:schemeClr val="bg1"/>
                              </a:solidFill>
                              <a:latin typeface="Cambria Math" panose="02040503050406030204" pitchFamily="18" charset="0"/>
                              <a:ea typeface="Cambria Math" panose="02040503050406030204" pitchFamily="18" charset="0"/>
                            </a:rPr>
                            <m:t>2</m:t>
                          </m:r>
                        </m:den>
                      </m:f>
                    </m:oMath>
                  </m:oMathPara>
                </a14:m>
                <a:endParaRPr lang="zh-CN" altLang="en-US" dirty="0">
                  <a:solidFill>
                    <a:schemeClr val="bg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2084294" y="2864223"/>
                <a:ext cx="1662122" cy="73257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1119382" y="3045843"/>
            <a:ext cx="852853" cy="369332"/>
          </a:xfrm>
          <a:prstGeom prst="rect">
            <a:avLst/>
          </a:prstGeom>
          <a:noFill/>
        </p:spPr>
        <p:txBody>
          <a:bodyPr wrap="square" rtlCol="0">
            <a:spAutoFit/>
          </a:bodyPr>
          <a:lstStyle/>
          <a:p>
            <a:r>
              <a:rPr lang="en-US" altLang="zh-CN" dirty="0">
                <a:solidFill>
                  <a:schemeClr val="bg1"/>
                </a:solidFill>
              </a:rPr>
              <a:t>X axis:</a:t>
            </a:r>
            <a:endParaRPr lang="zh-CN" altLang="en-US" dirty="0">
              <a:solidFill>
                <a:schemeClr val="bg1"/>
              </a:solidFill>
            </a:endParaRPr>
          </a:p>
        </p:txBody>
      </p:sp>
      <p:sp>
        <p:nvSpPr>
          <p:cNvPr id="6" name="文本框 5"/>
          <p:cNvSpPr txBox="1"/>
          <p:nvPr/>
        </p:nvSpPr>
        <p:spPr>
          <a:xfrm>
            <a:off x="1119382" y="4329284"/>
            <a:ext cx="852853" cy="369332"/>
          </a:xfrm>
          <a:prstGeom prst="rect">
            <a:avLst/>
          </a:prstGeom>
          <a:noFill/>
        </p:spPr>
        <p:txBody>
          <a:bodyPr wrap="square" rtlCol="0">
            <a:spAutoFit/>
          </a:bodyPr>
          <a:lstStyle/>
          <a:p>
            <a:r>
              <a:rPr lang="en-US" altLang="zh-CN" dirty="0">
                <a:solidFill>
                  <a:schemeClr val="bg1"/>
                </a:solidFill>
              </a:rPr>
              <a:t>Y axis:</a:t>
            </a:r>
            <a:endParaRPr lang="zh-CN" altLang="en-US" dirty="0">
              <a:solidFill>
                <a:schemeClr val="bg1"/>
              </a:solidFill>
            </a:endParaRPr>
          </a:p>
        </p:txBody>
      </p:sp>
      <mc:AlternateContent xmlns:mc="http://schemas.openxmlformats.org/markup-compatibility/2006">
        <mc:Choice xmlns:a14="http://schemas.microsoft.com/office/drawing/2010/main" Requires="a14">
          <p:sp>
            <p:nvSpPr>
              <p:cNvPr id="10" name="文本框 9">
                <a:extLst>
                  <a:ext uri="{FF2B5EF4-FFF2-40B4-BE49-F238E27FC236}">
                    <ele attr="{C5225DD4-C174-4A7D-8FC6-92D1A2638AAB}"/>
                  </a:ext>
                </a:extLst>
              </p:cNvPr>
              <p:cNvSpPr txBox="1"/>
              <p:nvPr/>
            </p:nvSpPr>
            <p:spPr>
              <a:xfrm>
                <a:off x="2084294" y="4153275"/>
                <a:ext cx="2008370"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bg1"/>
                              </a:solidFill>
                              <a:latin typeface="Cambria Math" panose="02040503050406030204" pitchFamily="18" charset="0"/>
                            </a:rPr>
                          </m:ctrlPr>
                        </m:dPr>
                        <m:e>
                          <m:m>
                            <m:mPr>
                              <m:mcs>
                                <m:mc>
                                  <m:mcPr>
                                    <m:count m:val="3"/>
                                    <m:mcJc m:val="center"/>
                                  </m:mcPr>
                                </m:mc>
                              </m:mcs>
                              <m:ctrlPr>
                                <a:rPr lang="en-US" altLang="zh-CN" i="1" smtClean="0">
                                  <a:solidFill>
                                    <a:schemeClr val="bg1"/>
                                  </a:solidFill>
                                  <a:latin typeface="Cambria Math" panose="02040503050406030204" pitchFamily="18" charset="0"/>
                                </a:rPr>
                              </m:ctrlPr>
                            </m:mPr>
                            <m:mr>
                              <m:e>
                                <m:r>
                                  <m:rPr>
                                    <m:brk m:alnAt="7"/>
                                  </m:rP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−1</m:t>
                                </m:r>
                              </m:e>
                            </m:mr>
                            <m:mr>
                              <m:e>
                                <m:r>
                                  <a:rPr lang="en-US" altLang="zh-CN" b="0" i="1" smtClean="0">
                                    <a:solidFill>
                                      <a:schemeClr val="bg1"/>
                                    </a:solidFill>
                                    <a:latin typeface="Cambria Math" panose="02040503050406030204" pitchFamily="18" charset="0"/>
                                  </a:rPr>
                                  <m:t>0</m:t>
                                </m:r>
                              </m:e>
                              <m:e>
                                <m:r>
                                  <a:rPr lang="en-US" altLang="zh-CN" b="0" i="1" smtClean="0">
                                    <a:solidFill>
                                      <a:schemeClr val="bg1"/>
                                    </a:solidFill>
                                    <a:latin typeface="Cambria Math" panose="02040503050406030204" pitchFamily="18" charset="0"/>
                                  </a:rPr>
                                  <m:t>0</m:t>
                                </m:r>
                              </m:e>
                              <m:e>
                                <m:r>
                                  <a:rPr lang="en-US" altLang="zh-CN" b="0" i="1" smtClean="0">
                                    <a:solidFill>
                                      <a:schemeClr val="bg1"/>
                                    </a:solidFill>
                                    <a:latin typeface="Cambria Math" panose="02040503050406030204" pitchFamily="18" charset="0"/>
                                  </a:rPr>
                                  <m:t>0</m:t>
                                </m:r>
                              </m:e>
                            </m:mr>
                            <m:mr>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1</m:t>
                                </m:r>
                              </m:e>
                            </m:mr>
                          </m:m>
                        </m:e>
                      </m:d>
                      <m:r>
                        <a:rPr lang="en-US" altLang="zh-CN" i="1" smtClean="0">
                          <a:solidFill>
                            <a:schemeClr val="bg1"/>
                          </a:solidFill>
                          <a:latin typeface="Cambria Math" panose="02040503050406030204" pitchFamily="18" charset="0"/>
                          <a:ea typeface="Cambria Math" panose="02040503050406030204" pitchFamily="18" charset="0"/>
                        </a:rPr>
                        <m:t>×</m:t>
                      </m:r>
                      <m:f>
                        <m:fPr>
                          <m:ctrlPr>
                            <a:rPr lang="en-US" altLang="zh-CN" i="1" smtClean="0">
                              <a:solidFill>
                                <a:schemeClr val="bg1"/>
                              </a:solidFill>
                              <a:latin typeface="Cambria Math" panose="02040503050406030204" pitchFamily="18" charset="0"/>
                              <a:ea typeface="Cambria Math" panose="02040503050406030204" pitchFamily="18" charset="0"/>
                            </a:rPr>
                          </m:ctrlPr>
                        </m:fPr>
                        <m:num>
                          <m:r>
                            <a:rPr lang="en-US" altLang="zh-CN" b="0" i="1" smtClean="0">
                              <a:solidFill>
                                <a:schemeClr val="bg1"/>
                              </a:solidFill>
                              <a:latin typeface="Cambria Math" panose="02040503050406030204" pitchFamily="18" charset="0"/>
                              <a:ea typeface="Cambria Math" panose="02040503050406030204" pitchFamily="18" charset="0"/>
                            </a:rPr>
                            <m:t>1</m:t>
                          </m:r>
                        </m:num>
                        <m:den>
                          <m:r>
                            <a:rPr lang="en-US" altLang="zh-CN" b="0" i="1" smtClean="0">
                              <a:solidFill>
                                <a:schemeClr val="bg1"/>
                              </a:solidFill>
                              <a:latin typeface="Cambria Math" panose="02040503050406030204" pitchFamily="18" charset="0"/>
                              <a:ea typeface="Cambria Math" panose="02040503050406030204" pitchFamily="18" charset="0"/>
                            </a:rPr>
                            <m:t>2</m:t>
                          </m:r>
                        </m:den>
                      </m:f>
                    </m:oMath>
                  </m:oMathPara>
                </a14:m>
                <a:endParaRPr lang="zh-CN" altLang="en-US" dirty="0">
                  <a:solidFill>
                    <a:schemeClr val="bg1"/>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2084294" y="4153275"/>
                <a:ext cx="2008370" cy="732573"/>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775012" y="1129553"/>
            <a:ext cx="3433482" cy="584775"/>
          </a:xfrm>
          <a:prstGeom prst="rect">
            <a:avLst/>
          </a:prstGeom>
          <a:noFill/>
        </p:spPr>
        <p:txBody>
          <a:bodyPr wrap="square" rtlCol="0">
            <a:spAutoFit/>
          </a:bodyPr>
          <a:lstStyle/>
          <a:p>
            <a:r>
              <a:rPr lang="en-US" altLang="zh-CN" sz="3200" dirty="0">
                <a:solidFill>
                  <a:schemeClr val="bg1"/>
                </a:solidFill>
              </a:rPr>
              <a:t>Convolution</a:t>
            </a:r>
            <a:endParaRPr lang="zh-CN" altLang="en-US" sz="3200" dirty="0">
              <a:solidFill>
                <a:schemeClr val="bg1"/>
              </a:solidFill>
            </a:endParaRPr>
          </a:p>
        </p:txBody>
      </p:sp>
      <p:sp>
        <p:nvSpPr>
          <p:cNvPr id="3" name="文本框 2"/>
          <p:cNvSpPr txBox="1"/>
          <p:nvPr/>
        </p:nvSpPr>
        <p:spPr>
          <a:xfrm>
            <a:off x="1775012" y="1724816"/>
            <a:ext cx="2913530" cy="369332"/>
          </a:xfrm>
          <a:prstGeom prst="rect">
            <a:avLst/>
          </a:prstGeom>
          <a:noFill/>
        </p:spPr>
        <p:txBody>
          <a:bodyPr wrap="square" rtlCol="0">
            <a:spAutoFit/>
          </a:bodyPr>
          <a:lstStyle/>
          <a:p>
            <a:r>
              <a:rPr lang="en-US" altLang="zh-CN" dirty="0">
                <a:solidFill>
                  <a:schemeClr val="bg1"/>
                </a:solidFill>
              </a:rPr>
              <a:t>(III) Smoothing</a:t>
            </a:r>
            <a:endParaRPr lang="zh-CN" altLang="en-US" dirty="0">
              <a:solidFill>
                <a:schemeClr val="bg1"/>
              </a:solidFill>
            </a:endParaRPr>
          </a:p>
        </p:txBody>
      </p:sp>
      <p:pic>
        <p:nvPicPr>
          <p:cNvPr id="5" name="图片 4" descr="图形用户界面, 应用程序&#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982" y="797860"/>
            <a:ext cx="2799345" cy="5525895"/>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ele attr="{F3321C18-2454-4E2B-B9FD-325E88897EE3}"/>
                  </a:ext>
                </a:extLst>
              </p:cNvPr>
              <p:cNvSpPr txBox="1"/>
              <p:nvPr/>
            </p:nvSpPr>
            <p:spPr>
              <a:xfrm>
                <a:off x="2182768" y="2731805"/>
                <a:ext cx="1617238"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bg1"/>
                              </a:solidFill>
                              <a:latin typeface="Cambria Math" panose="02040503050406030204" pitchFamily="18" charset="0"/>
                            </a:rPr>
                          </m:ctrlPr>
                        </m:dPr>
                        <m:e>
                          <m:m>
                            <m:mPr>
                              <m:mcs>
                                <m:mc>
                                  <m:mcPr>
                                    <m:count m:val="3"/>
                                    <m:mcJc m:val="center"/>
                                  </m:mcPr>
                                </m:mc>
                              </m:mcs>
                              <m:ctrlPr>
                                <a:rPr lang="en-US" altLang="zh-CN" i="1" smtClean="0">
                                  <a:solidFill>
                                    <a:schemeClr val="bg1"/>
                                  </a:solidFill>
                                  <a:latin typeface="Cambria Math" panose="02040503050406030204" pitchFamily="18" charset="0"/>
                                </a:rPr>
                              </m:ctrlPr>
                            </m:mPr>
                            <m:mr>
                              <m:e>
                                <m:r>
                                  <m:rPr>
                                    <m:brk m:alnAt="7"/>
                                  </m:rP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1</m:t>
                                </m:r>
                              </m:e>
                            </m:mr>
                            <m:mr>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8</m:t>
                                </m:r>
                              </m:e>
                              <m:e>
                                <m:r>
                                  <a:rPr lang="en-US" altLang="zh-CN" b="0" i="1" smtClean="0">
                                    <a:solidFill>
                                      <a:schemeClr val="bg1"/>
                                    </a:solidFill>
                                    <a:latin typeface="Cambria Math" panose="02040503050406030204" pitchFamily="18" charset="0"/>
                                  </a:rPr>
                                  <m:t>2</m:t>
                                </m:r>
                              </m:e>
                            </m:mr>
                            <m:mr>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2</m:t>
                                </m:r>
                              </m:e>
                              <m:e>
                                <m:r>
                                  <a:rPr lang="en-US" altLang="zh-CN" b="0" i="1" smtClean="0">
                                    <a:solidFill>
                                      <a:schemeClr val="bg1"/>
                                    </a:solidFill>
                                    <a:latin typeface="Cambria Math" panose="02040503050406030204" pitchFamily="18" charset="0"/>
                                  </a:rPr>
                                  <m:t>1</m:t>
                                </m:r>
                              </m:e>
                            </m:mr>
                          </m:m>
                        </m:e>
                      </m:d>
                      <m:r>
                        <a:rPr lang="en-US" altLang="zh-CN" i="1" smtClean="0">
                          <a:solidFill>
                            <a:schemeClr val="bg1"/>
                          </a:solidFill>
                          <a:latin typeface="Cambria Math" panose="02040503050406030204" pitchFamily="18" charset="0"/>
                          <a:ea typeface="Cambria Math" panose="02040503050406030204" pitchFamily="18" charset="0"/>
                        </a:rPr>
                        <m:t>×</m:t>
                      </m:r>
                      <m:f>
                        <m:fPr>
                          <m:ctrlPr>
                            <a:rPr lang="en-US" altLang="zh-CN" i="1" smtClean="0">
                              <a:solidFill>
                                <a:schemeClr val="bg1"/>
                              </a:solidFill>
                              <a:latin typeface="Cambria Math" panose="02040503050406030204" pitchFamily="18" charset="0"/>
                              <a:ea typeface="Cambria Math" panose="02040503050406030204" pitchFamily="18" charset="0"/>
                            </a:rPr>
                          </m:ctrlPr>
                        </m:fPr>
                        <m:num>
                          <m:r>
                            <a:rPr lang="en-US" altLang="zh-CN" b="0" i="1" smtClean="0">
                              <a:solidFill>
                                <a:schemeClr val="bg1"/>
                              </a:solidFill>
                              <a:latin typeface="Cambria Math" panose="02040503050406030204" pitchFamily="18" charset="0"/>
                              <a:ea typeface="Cambria Math" panose="02040503050406030204" pitchFamily="18" charset="0"/>
                            </a:rPr>
                            <m:t>1</m:t>
                          </m:r>
                        </m:num>
                        <m:den>
                          <m:r>
                            <a:rPr lang="en-US" altLang="zh-CN" b="0" i="1" smtClean="0">
                              <a:solidFill>
                                <a:schemeClr val="bg1"/>
                              </a:solidFill>
                              <a:latin typeface="Cambria Math" panose="02040503050406030204" pitchFamily="18" charset="0"/>
                              <a:ea typeface="Cambria Math" panose="02040503050406030204" pitchFamily="18" charset="0"/>
                            </a:rPr>
                            <m:t>20</m:t>
                          </m:r>
                        </m:den>
                      </m:f>
                    </m:oMath>
                  </m:oMathPara>
                </a14:m>
                <a:endParaRPr lang="zh-CN" altLang="en-US" dirty="0">
                  <a:solidFill>
                    <a:schemeClr val="bg1"/>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2182768" y="2731805"/>
                <a:ext cx="1617238" cy="73077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1422178" y="2912527"/>
            <a:ext cx="760590" cy="369332"/>
          </a:xfrm>
          <a:prstGeom prst="rect">
            <a:avLst/>
          </a:prstGeom>
          <a:noFill/>
        </p:spPr>
        <p:txBody>
          <a:bodyPr wrap="square" rtlCol="0">
            <a:spAutoFit/>
          </a:bodyPr>
          <a:lstStyle/>
          <a:p>
            <a:r>
              <a:rPr lang="en-US" altLang="zh-CN" dirty="0">
                <a:solidFill>
                  <a:schemeClr val="bg1"/>
                </a:solidFill>
              </a:rPr>
              <a:t>Filter:</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274445" y="1202690"/>
            <a:ext cx="6736715" cy="584775"/>
          </a:xfrm>
          <a:prstGeom prst="rect">
            <a:avLst/>
          </a:prstGeom>
          <a:noFill/>
        </p:spPr>
        <p:txBody>
          <a:bodyPr wrap="square" rtlCol="0">
            <a:spAutoFit/>
          </a:bodyPr>
          <a:lstStyle/>
          <a:p>
            <a:r>
              <a:rPr lang="en-US" altLang="zh-CN" sz="3200" dirty="0">
                <a:solidFill>
                  <a:schemeClr val="bg1"/>
                </a:solidFill>
                <a:sym typeface="+mn-ea"/>
              </a:rPr>
              <a:t>CNN classifier - building model</a:t>
            </a:r>
            <a:endParaRPr lang="zh-CN" altLang="en-US" sz="3200" dirty="0">
              <a:solidFill>
                <a:schemeClr val="bg1"/>
              </a:solidFill>
            </a:endParaRPr>
          </a:p>
        </p:txBody>
      </p:sp>
      <p:sp>
        <p:nvSpPr>
          <p:cNvPr id="4" name="Text Box 3"/>
          <p:cNvSpPr txBox="1"/>
          <p:nvPr/>
        </p:nvSpPr>
        <p:spPr>
          <a:xfrm>
            <a:off x="1993265" y="1978660"/>
            <a:ext cx="7597140" cy="922020"/>
          </a:xfrm>
          <a:prstGeom prst="rect">
            <a:avLst/>
          </a:prstGeom>
          <a:noFill/>
        </p:spPr>
        <p:txBody>
          <a:bodyPr wrap="square" rtlCol="0">
            <a:spAutoFit/>
          </a:bodyPr>
          <a:lstStyle/>
          <a:p>
            <a:r>
              <a:rPr lang="en-US">
                <a:solidFill>
                  <a:schemeClr val="bg1"/>
                </a:solidFill>
              </a:rPr>
              <a:t>Here is the CNN model, using Keras in tensorflow.</a:t>
            </a:r>
            <a:endParaRPr lang="en-US">
              <a:solidFill>
                <a:schemeClr val="bg1"/>
              </a:solidFill>
            </a:endParaRPr>
          </a:p>
          <a:p>
            <a:endParaRPr lang="en-US">
              <a:solidFill>
                <a:schemeClr val="bg1"/>
              </a:solidFill>
            </a:endParaRPr>
          </a:p>
          <a:p>
            <a:endParaRPr lang="en-US">
              <a:solidFill>
                <a:schemeClr val="bg1"/>
              </a:solidFill>
            </a:endParaRPr>
          </a:p>
        </p:txBody>
      </p:sp>
      <p:pic>
        <p:nvPicPr>
          <p:cNvPr id="5" name="Picture 4"/>
          <p:cNvPicPr>
            <a:picLocks noChangeAspect="1"/>
          </p:cNvPicPr>
          <p:nvPr/>
        </p:nvPicPr>
        <p:blipFill>
          <a:blip r:embed="rId2"/>
          <a:stretch>
            <a:fillRect/>
          </a:stretch>
        </p:blipFill>
        <p:spPr>
          <a:xfrm>
            <a:off x="1415415" y="2384425"/>
            <a:ext cx="9360535" cy="387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274445" y="1202690"/>
            <a:ext cx="7698740" cy="584775"/>
          </a:xfrm>
          <a:prstGeom prst="rect">
            <a:avLst/>
          </a:prstGeom>
          <a:noFill/>
        </p:spPr>
        <p:txBody>
          <a:bodyPr wrap="square" rtlCol="0">
            <a:spAutoFit/>
          </a:bodyPr>
          <a:lstStyle/>
          <a:p>
            <a:r>
              <a:rPr lang="en-US" altLang="zh-CN" sz="3200" dirty="0">
                <a:solidFill>
                  <a:schemeClr val="bg1"/>
                </a:solidFill>
                <a:sym typeface="+mn-ea"/>
              </a:rPr>
              <a:t>CNN classifier - building model</a:t>
            </a:r>
            <a:endParaRPr lang="zh-CN" altLang="en-US" sz="3200" dirty="0">
              <a:solidFill>
                <a:schemeClr val="bg1"/>
              </a:solidFill>
            </a:endParaRPr>
          </a:p>
        </p:txBody>
      </p:sp>
      <p:pic>
        <p:nvPicPr>
          <p:cNvPr id="3" name="Picture 2"/>
          <p:cNvPicPr>
            <a:picLocks noChangeAspect="1"/>
          </p:cNvPicPr>
          <p:nvPr/>
        </p:nvPicPr>
        <p:blipFill>
          <a:blip r:embed="rId2"/>
          <a:stretch>
            <a:fillRect/>
          </a:stretch>
        </p:blipFill>
        <p:spPr>
          <a:xfrm>
            <a:off x="6597650" y="1378585"/>
            <a:ext cx="5257800" cy="5367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274445" y="1202690"/>
            <a:ext cx="7433310" cy="584775"/>
          </a:xfrm>
          <a:prstGeom prst="rect">
            <a:avLst/>
          </a:prstGeom>
          <a:noFill/>
        </p:spPr>
        <p:txBody>
          <a:bodyPr wrap="square" rtlCol="0">
            <a:spAutoFit/>
          </a:bodyPr>
          <a:lstStyle/>
          <a:p>
            <a:r>
              <a:rPr lang="en-US" altLang="zh-CN" sz="3200" dirty="0">
                <a:solidFill>
                  <a:schemeClr val="bg1"/>
                </a:solidFill>
                <a:sym typeface="+mn-ea"/>
              </a:rPr>
              <a:t>CNN classifier - building model</a:t>
            </a:r>
            <a:endParaRPr lang="zh-CN" altLang="en-US" sz="3200" dirty="0">
              <a:solidFill>
                <a:schemeClr val="bg1"/>
              </a:solidFill>
            </a:endParaRPr>
          </a:p>
        </p:txBody>
      </p:sp>
      <p:pic>
        <p:nvPicPr>
          <p:cNvPr id="3" name="Picture 2"/>
          <p:cNvPicPr>
            <a:picLocks noChangeAspect="1"/>
          </p:cNvPicPr>
          <p:nvPr/>
        </p:nvPicPr>
        <p:blipFill>
          <a:blip r:embed="rId2"/>
          <a:stretch>
            <a:fillRect/>
          </a:stretch>
        </p:blipFill>
        <p:spPr>
          <a:xfrm>
            <a:off x="850265" y="2595245"/>
            <a:ext cx="10282555" cy="4352290"/>
          </a:xfrm>
          <a:prstGeom prst="rect">
            <a:avLst/>
          </a:prstGeom>
        </p:spPr>
      </p:pic>
      <p:sp>
        <p:nvSpPr>
          <p:cNvPr id="4" name="Text Box 3"/>
          <p:cNvSpPr txBox="1"/>
          <p:nvPr/>
        </p:nvSpPr>
        <p:spPr>
          <a:xfrm>
            <a:off x="1923415" y="1950085"/>
            <a:ext cx="8716645" cy="922020"/>
          </a:xfrm>
          <a:prstGeom prst="rect">
            <a:avLst/>
          </a:prstGeom>
          <a:noFill/>
        </p:spPr>
        <p:txBody>
          <a:bodyPr wrap="none" rtlCol="0">
            <a:spAutoFit/>
          </a:bodyPr>
          <a:lstStyle/>
          <a:p>
            <a:r>
              <a:rPr lang="en-US">
                <a:solidFill>
                  <a:schemeClr val="bg1"/>
                </a:solidFill>
              </a:rPr>
              <a:t>Compiling the model with learning rate = 1e-4, loss = 'categorical_crossentropy'</a:t>
            </a:r>
            <a:endParaRPr lang="en-US">
              <a:solidFill>
                <a:schemeClr val="bg1"/>
              </a:solidFill>
            </a:endParaRPr>
          </a:p>
          <a:p>
            <a:r>
              <a:rPr lang="en-US">
                <a:solidFill>
                  <a:schemeClr val="bg1"/>
                </a:solidFill>
              </a:rPr>
              <a:t>Fitting the model with batch_size = 88, epochs = 40</a:t>
            </a:r>
            <a:endParaRPr lang="en-US">
              <a:solidFill>
                <a:schemeClr val="bg1"/>
              </a:solidFill>
            </a:endParaRPr>
          </a:p>
          <a:p>
            <a:endParaRPr 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 y="0"/>
            <a:ext cx="12197910" cy="6947647"/>
          </a:xfrm>
          <a:prstGeom prst="rect">
            <a:avLst/>
          </a:prstGeom>
        </p:spPr>
      </p:pic>
      <p:sp>
        <p:nvSpPr>
          <p:cNvPr id="4" name="TextBox 3"/>
          <p:cNvSpPr txBox="1"/>
          <p:nvPr/>
        </p:nvSpPr>
        <p:spPr>
          <a:xfrm>
            <a:off x="2109142" y="1470288"/>
            <a:ext cx="6107836" cy="584775"/>
          </a:xfrm>
          <a:prstGeom prst="rect">
            <a:avLst/>
          </a:prstGeom>
          <a:noFill/>
        </p:spPr>
        <p:txBody>
          <a:bodyPr wrap="square" rtlCol="0">
            <a:spAutoFit/>
          </a:bodyPr>
          <a:lstStyle/>
          <a:p>
            <a:r>
              <a:rPr lang="en-US" sz="3200" dirty="0">
                <a:solidFill>
                  <a:schemeClr val="bg1"/>
                </a:solidFill>
              </a:rPr>
              <a:t>Further improvements</a:t>
            </a:r>
            <a:endParaRPr lang="en-US" sz="3200" dirty="0">
              <a:solidFill>
                <a:schemeClr val="bg1"/>
              </a:solidFill>
            </a:endParaRPr>
          </a:p>
        </p:txBody>
      </p:sp>
      <p:sp>
        <p:nvSpPr>
          <p:cNvPr id="5" name="TextBox 4"/>
          <p:cNvSpPr txBox="1"/>
          <p:nvPr/>
        </p:nvSpPr>
        <p:spPr>
          <a:xfrm>
            <a:off x="2109142" y="2511336"/>
            <a:ext cx="7232082" cy="369332"/>
          </a:xfrm>
          <a:prstGeom prst="rect">
            <a:avLst/>
          </a:prstGeom>
          <a:noFill/>
        </p:spPr>
        <p:txBody>
          <a:bodyPr wrap="square" rtlCol="0">
            <a:spAutoFit/>
          </a:bodyPr>
          <a:lstStyle/>
          <a:p>
            <a:r>
              <a:rPr lang="en-US" dirty="0">
                <a:solidFill>
                  <a:schemeClr val="bg1"/>
                </a:solidFill>
              </a:rPr>
              <a:t>1. Run our algorithm on larger data set and improve our accuracy.</a:t>
            </a:r>
            <a:endParaRPr lang="en-US" dirty="0">
              <a:solidFill>
                <a:schemeClr val="bg1"/>
              </a:solidFill>
            </a:endParaRPr>
          </a:p>
        </p:txBody>
      </p:sp>
      <p:sp>
        <p:nvSpPr>
          <p:cNvPr id="18" name="TextBox 4"/>
          <p:cNvSpPr txBox="1"/>
          <p:nvPr/>
        </p:nvSpPr>
        <p:spPr>
          <a:xfrm>
            <a:off x="2109142" y="3331002"/>
            <a:ext cx="7232082" cy="646331"/>
          </a:xfrm>
          <a:prstGeom prst="rect">
            <a:avLst/>
          </a:prstGeom>
          <a:noFill/>
        </p:spPr>
        <p:txBody>
          <a:bodyPr wrap="square" rtlCol="0">
            <a:spAutoFit/>
          </a:bodyPr>
          <a:lstStyle/>
          <a:p>
            <a:r>
              <a:rPr lang="en-US" dirty="0">
                <a:solidFill>
                  <a:schemeClr val="bg1"/>
                </a:solidFill>
              </a:rPr>
              <a:t>2. This data set can also be considered as a time series, and additional works could be done for predicting the variation trend of the image.</a:t>
            </a:r>
            <a:endParaRPr lang="en-US" dirty="0">
              <a:solidFill>
                <a:schemeClr val="bg1"/>
              </a:solidFill>
            </a:endParaRPr>
          </a:p>
        </p:txBody>
      </p:sp>
      <p:sp>
        <p:nvSpPr>
          <p:cNvPr id="6" name="文本框 5"/>
          <p:cNvSpPr txBox="1"/>
          <p:nvPr/>
        </p:nvSpPr>
        <p:spPr>
          <a:xfrm>
            <a:off x="2116455" y="4661535"/>
            <a:ext cx="7074535" cy="645160"/>
          </a:xfrm>
          <a:prstGeom prst="rect">
            <a:avLst/>
          </a:prstGeom>
          <a:noFill/>
        </p:spPr>
        <p:txBody>
          <a:bodyPr wrap="square" rtlCol="0">
            <a:spAutoFit/>
          </a:bodyPr>
          <a:p>
            <a:r>
              <a:rPr lang="en-US" altLang="zh-CN">
                <a:solidFill>
                  <a:schemeClr val="bg1"/>
                </a:solidFill>
                <a:uFillTx/>
              </a:rPr>
              <a:t>3.Based on what we have done above,try performing unsupervised learning (KNN) on dataset to see the accuracy</a:t>
            </a:r>
            <a:endParaRPr lang="en-US" altLang="zh-CN">
              <a:solidFill>
                <a:schemeClr val="bg1"/>
              </a:solidFill>
              <a:uFillTx/>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4" name="文本框 3"/>
          <p:cNvSpPr txBox="1"/>
          <p:nvPr/>
        </p:nvSpPr>
        <p:spPr>
          <a:xfrm>
            <a:off x="5345256" y="2169863"/>
            <a:ext cx="1501487" cy="584775"/>
          </a:xfrm>
          <a:prstGeom prst="rect">
            <a:avLst/>
          </a:prstGeom>
          <a:noFill/>
        </p:spPr>
        <p:txBody>
          <a:bodyPr wrap="square" rtlCol="0">
            <a:spAutoFit/>
          </a:bodyPr>
          <a:lstStyle/>
          <a:p>
            <a:r>
              <a:rPr lang="en-US" altLang="zh-CN" sz="3200" b="1" dirty="0">
                <a:solidFill>
                  <a:schemeClr val="bg1"/>
                </a:solidFill>
              </a:rPr>
              <a:t>Thanks</a:t>
            </a:r>
            <a:endParaRPr lang="zh-CN" altLang="en-US" sz="3200" b="1" dirty="0">
              <a:solidFill>
                <a:schemeClr val="bg1"/>
              </a:solidFill>
            </a:endParaRPr>
          </a:p>
        </p:txBody>
      </p:sp>
      <p:sp>
        <p:nvSpPr>
          <p:cNvPr id="5" name="文本框 4"/>
          <p:cNvSpPr txBox="1"/>
          <p:nvPr/>
        </p:nvSpPr>
        <p:spPr>
          <a:xfrm>
            <a:off x="5758294" y="3918697"/>
            <a:ext cx="675409" cy="369332"/>
          </a:xfrm>
          <a:prstGeom prst="rect">
            <a:avLst/>
          </a:prstGeom>
          <a:noFill/>
        </p:spPr>
        <p:txBody>
          <a:bodyPr wrap="square" rtlCol="0">
            <a:spAutoFit/>
          </a:bodyPr>
          <a:lstStyle/>
          <a:p>
            <a:r>
              <a:rPr lang="en-US" altLang="zh-CN" dirty="0">
                <a:solidFill>
                  <a:schemeClr val="bg1"/>
                </a:solidFill>
              </a:rPr>
              <a:t>Q&amp;A</a:t>
            </a:r>
            <a:endParaRPr lang="zh-CN"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34" y="-44824"/>
            <a:ext cx="12197910" cy="6947647"/>
          </a:xfrm>
          <a:prstGeom prst="rect">
            <a:avLst/>
          </a:prstGeom>
        </p:spPr>
      </p:pic>
      <p:sp>
        <p:nvSpPr>
          <p:cNvPr id="5" name="TextBox 1"/>
          <p:cNvSpPr txBox="1"/>
          <p:nvPr/>
        </p:nvSpPr>
        <p:spPr>
          <a:xfrm>
            <a:off x="2072936" y="1184833"/>
            <a:ext cx="4417511" cy="584775"/>
          </a:xfrm>
          <a:prstGeom prst="rect">
            <a:avLst/>
          </a:prstGeom>
          <a:noFill/>
        </p:spPr>
        <p:txBody>
          <a:bodyPr wrap="square" rtlCol="0">
            <a:spAutoFit/>
          </a:bodyPr>
          <a:lstStyle/>
          <a:p>
            <a:r>
              <a:rPr lang="en-US" altLang="zh-CN" sz="3200" dirty="0">
                <a:solidFill>
                  <a:schemeClr val="bg1"/>
                </a:solidFill>
              </a:rPr>
              <a:t>Goal and focus</a:t>
            </a:r>
            <a:endParaRPr lang="en-US" sz="3200" dirty="0">
              <a:solidFill>
                <a:schemeClr val="bg1"/>
              </a:solidFill>
            </a:endParaRPr>
          </a:p>
        </p:txBody>
      </p:sp>
      <p:sp>
        <p:nvSpPr>
          <p:cNvPr id="6" name="文本框 5"/>
          <p:cNvSpPr txBox="1"/>
          <p:nvPr/>
        </p:nvSpPr>
        <p:spPr>
          <a:xfrm>
            <a:off x="2294965" y="2277035"/>
            <a:ext cx="6382870" cy="646331"/>
          </a:xfrm>
          <a:prstGeom prst="rect">
            <a:avLst/>
          </a:prstGeom>
          <a:noFill/>
        </p:spPr>
        <p:txBody>
          <a:bodyPr wrap="square" rtlCol="0">
            <a:spAutoFit/>
          </a:bodyPr>
          <a:lstStyle/>
          <a:p>
            <a:r>
              <a:rPr lang="en-US" altLang="zh-CN" dirty="0">
                <a:solidFill>
                  <a:schemeClr val="bg1"/>
                </a:solidFill>
              </a:rPr>
              <a:t>1.Try different ML algorithms to classify typhoon images and compare their performance.</a:t>
            </a:r>
            <a:endParaRPr lang="zh-CN" altLang="en-US" dirty="0">
              <a:solidFill>
                <a:schemeClr val="bg1"/>
              </a:solidFill>
            </a:endParaRPr>
          </a:p>
        </p:txBody>
      </p:sp>
      <p:sp>
        <p:nvSpPr>
          <p:cNvPr id="10" name="文本框 9"/>
          <p:cNvSpPr txBox="1"/>
          <p:nvPr/>
        </p:nvSpPr>
        <p:spPr>
          <a:xfrm>
            <a:off x="2294965" y="3280211"/>
            <a:ext cx="6382870" cy="646331"/>
          </a:xfrm>
          <a:prstGeom prst="rect">
            <a:avLst/>
          </a:prstGeom>
          <a:noFill/>
        </p:spPr>
        <p:txBody>
          <a:bodyPr wrap="square" rtlCol="0">
            <a:spAutoFit/>
          </a:bodyPr>
          <a:lstStyle/>
          <a:p>
            <a:r>
              <a:rPr lang="en-US" altLang="zh-CN" dirty="0">
                <a:solidFill>
                  <a:schemeClr val="bg1"/>
                </a:solidFill>
              </a:rPr>
              <a:t>2. Reduce the dimension of our data for improving the calculation speed.</a:t>
            </a:r>
            <a:endParaRPr lang="zh-CN" altLang="en-US" dirty="0">
              <a:solidFill>
                <a:schemeClr val="bg1"/>
              </a:solidFill>
            </a:endParaRPr>
          </a:p>
        </p:txBody>
      </p:sp>
      <p:sp>
        <p:nvSpPr>
          <p:cNvPr id="11" name="文本框 10"/>
          <p:cNvSpPr txBox="1"/>
          <p:nvPr/>
        </p:nvSpPr>
        <p:spPr>
          <a:xfrm>
            <a:off x="2294966" y="4283387"/>
            <a:ext cx="6382869" cy="369332"/>
          </a:xfrm>
          <a:prstGeom prst="rect">
            <a:avLst/>
          </a:prstGeom>
          <a:noFill/>
        </p:spPr>
        <p:txBody>
          <a:bodyPr wrap="square" rtlCol="0">
            <a:spAutoFit/>
          </a:bodyPr>
          <a:lstStyle/>
          <a:p>
            <a:r>
              <a:rPr lang="en-US" altLang="zh-CN" dirty="0">
                <a:solidFill>
                  <a:schemeClr val="bg1"/>
                </a:solidFill>
              </a:rPr>
              <a:t>3. Hopefully we can find enough features for typhoon warning.</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10" y="0"/>
            <a:ext cx="12197910" cy="6947647"/>
          </a:xfrm>
          <a:prstGeom prst="rect">
            <a:avLst/>
          </a:prstGeom>
        </p:spPr>
      </p:pic>
      <p:sp>
        <p:nvSpPr>
          <p:cNvPr id="2" name="TextBox 1"/>
          <p:cNvSpPr txBox="1"/>
          <p:nvPr/>
        </p:nvSpPr>
        <p:spPr>
          <a:xfrm>
            <a:off x="2072936" y="1184833"/>
            <a:ext cx="2630053" cy="584775"/>
          </a:xfrm>
          <a:prstGeom prst="rect">
            <a:avLst/>
          </a:prstGeom>
          <a:noFill/>
        </p:spPr>
        <p:txBody>
          <a:bodyPr wrap="square" rtlCol="0">
            <a:spAutoFit/>
          </a:bodyPr>
          <a:lstStyle/>
          <a:p>
            <a:r>
              <a:rPr lang="en-US" altLang="zh-CN" sz="3200" dirty="0">
                <a:solidFill>
                  <a:schemeClr val="bg1"/>
                </a:solidFill>
              </a:rPr>
              <a:t>significance</a:t>
            </a:r>
            <a:endParaRPr lang="en-US" sz="3200" dirty="0">
              <a:solidFill>
                <a:schemeClr val="bg1"/>
              </a:solidFill>
            </a:endParaRPr>
          </a:p>
        </p:txBody>
      </p:sp>
      <p:sp>
        <p:nvSpPr>
          <p:cNvPr id="3" name="TextBox 2"/>
          <p:cNvSpPr txBox="1"/>
          <p:nvPr/>
        </p:nvSpPr>
        <p:spPr>
          <a:xfrm>
            <a:off x="2072936" y="2335730"/>
            <a:ext cx="7506070" cy="923330"/>
          </a:xfrm>
          <a:prstGeom prst="rect">
            <a:avLst/>
          </a:prstGeom>
          <a:noFill/>
        </p:spPr>
        <p:txBody>
          <a:bodyPr wrap="square" rtlCol="0">
            <a:spAutoFit/>
          </a:bodyPr>
          <a:lstStyle/>
          <a:p>
            <a:r>
              <a:rPr lang="en-US" dirty="0">
                <a:solidFill>
                  <a:schemeClr val="bg1"/>
                </a:solidFill>
              </a:rPr>
              <a:t>1.</a:t>
            </a:r>
            <a:r>
              <a:rPr lang="en-US" altLang="zh-CN" dirty="0">
                <a:solidFill>
                  <a:schemeClr val="bg1"/>
                </a:solidFill>
              </a:rPr>
              <a:t> Assist meteorologists to process meteorological graphics with computer. The picture from satellite is difficult to fit in ML algorithms, this work is a good try.</a:t>
            </a:r>
            <a:endParaRPr lang="en-US" dirty="0">
              <a:solidFill>
                <a:schemeClr val="bg1"/>
              </a:solidFill>
            </a:endParaRPr>
          </a:p>
        </p:txBody>
      </p:sp>
      <p:sp>
        <p:nvSpPr>
          <p:cNvPr id="4" name="TextBox 3"/>
          <p:cNvSpPr txBox="1"/>
          <p:nvPr/>
        </p:nvSpPr>
        <p:spPr>
          <a:xfrm>
            <a:off x="2072936" y="3598940"/>
            <a:ext cx="7506070" cy="923330"/>
          </a:xfrm>
          <a:prstGeom prst="rect">
            <a:avLst/>
          </a:prstGeom>
          <a:noFill/>
        </p:spPr>
        <p:txBody>
          <a:bodyPr wrap="square" rtlCol="0">
            <a:spAutoFit/>
          </a:bodyPr>
          <a:lstStyle/>
          <a:p>
            <a:r>
              <a:rPr lang="en-US" dirty="0">
                <a:solidFill>
                  <a:schemeClr val="bg1"/>
                </a:solidFill>
              </a:rPr>
              <a:t>2.</a:t>
            </a:r>
            <a:r>
              <a:rPr lang="en-US" altLang="zh-CN" dirty="0">
                <a:solidFill>
                  <a:schemeClr val="bg1"/>
                </a:solidFill>
              </a:rPr>
              <a:t> Using classification processing the pictures to doing prediction, could be used to help people adjust their activities. The prediction of typhoon is very important, helping people save their life or city control loss.</a:t>
            </a:r>
            <a:endParaRPr lang="en-US" dirty="0">
              <a:solidFill>
                <a:schemeClr val="bg1"/>
              </a:solidFill>
            </a:endParaRPr>
          </a:p>
        </p:txBody>
      </p:sp>
      <p:sp>
        <p:nvSpPr>
          <p:cNvPr id="5" name="TextBox 4"/>
          <p:cNvSpPr txBox="1"/>
          <p:nvPr/>
        </p:nvSpPr>
        <p:spPr>
          <a:xfrm>
            <a:off x="2072936" y="4734448"/>
            <a:ext cx="7506070" cy="646331"/>
          </a:xfrm>
          <a:prstGeom prst="rect">
            <a:avLst/>
          </a:prstGeom>
          <a:noFill/>
        </p:spPr>
        <p:txBody>
          <a:bodyPr wrap="square" rtlCol="0">
            <a:spAutoFit/>
          </a:bodyPr>
          <a:lstStyle/>
          <a:p>
            <a:r>
              <a:rPr lang="en-US" dirty="0">
                <a:solidFill>
                  <a:schemeClr val="bg1"/>
                </a:solidFill>
              </a:rPr>
              <a:t>3.Help us understand typhoon, getting knowledge about the feature of typhoon in different stages.</a:t>
            </a:r>
            <a:r>
              <a:rPr lang="en-US" altLang="zh-CN" dirty="0">
                <a:solidFill>
                  <a:schemeClr val="bg1"/>
                </a:solidFill>
              </a:rPr>
              <a:t> </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34" y="-44824"/>
            <a:ext cx="12197910" cy="6947647"/>
          </a:xfrm>
          <a:prstGeom prst="rect">
            <a:avLst/>
          </a:prstGeom>
        </p:spPr>
      </p:pic>
      <p:sp>
        <p:nvSpPr>
          <p:cNvPr id="2" name="TextBox 1"/>
          <p:cNvSpPr txBox="1"/>
          <p:nvPr/>
        </p:nvSpPr>
        <p:spPr>
          <a:xfrm>
            <a:off x="1310842" y="433563"/>
            <a:ext cx="4128117" cy="584775"/>
          </a:xfrm>
          <a:prstGeom prst="rect">
            <a:avLst/>
          </a:prstGeom>
          <a:noFill/>
        </p:spPr>
        <p:txBody>
          <a:bodyPr wrap="square" rtlCol="0">
            <a:spAutoFit/>
          </a:bodyPr>
          <a:lstStyle/>
          <a:p>
            <a:r>
              <a:rPr lang="en-US" sz="3200" b="1" dirty="0">
                <a:solidFill>
                  <a:schemeClr val="bg1"/>
                </a:solidFill>
              </a:rPr>
              <a:t>Dataset Introduction</a:t>
            </a:r>
            <a:endParaRPr lang="en-US" sz="3200" b="1" dirty="0">
              <a:solidFill>
                <a:schemeClr val="bg1"/>
              </a:solidFill>
            </a:endParaRPr>
          </a:p>
        </p:txBody>
      </p:sp>
      <p:sp>
        <p:nvSpPr>
          <p:cNvPr id="3" name="TextBox 2"/>
          <p:cNvSpPr txBox="1"/>
          <p:nvPr/>
        </p:nvSpPr>
        <p:spPr>
          <a:xfrm>
            <a:off x="1419538" y="1052891"/>
            <a:ext cx="7874493" cy="369332"/>
          </a:xfrm>
          <a:prstGeom prst="rect">
            <a:avLst/>
          </a:prstGeom>
          <a:noFill/>
        </p:spPr>
        <p:txBody>
          <a:bodyPr wrap="square" rtlCol="0">
            <a:spAutoFit/>
          </a:bodyPr>
          <a:lstStyle/>
          <a:p>
            <a:r>
              <a:rPr lang="en-US" dirty="0">
                <a:solidFill>
                  <a:schemeClr val="bg1"/>
                </a:solidFill>
              </a:rPr>
              <a:t>In chronological order(550 hour)</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1877165" y="2370695"/>
            <a:ext cx="1343437" cy="1237931"/>
          </a:xfrm>
          <a:prstGeom prst="rect">
            <a:avLst/>
          </a:prstGeom>
        </p:spPr>
      </p:pic>
      <p:pic>
        <p:nvPicPr>
          <p:cNvPr id="10" name="Picture 9"/>
          <p:cNvPicPr>
            <a:picLocks noChangeAspect="1"/>
          </p:cNvPicPr>
          <p:nvPr/>
        </p:nvPicPr>
        <p:blipFill>
          <a:blip r:embed="rId3"/>
          <a:stretch>
            <a:fillRect/>
          </a:stretch>
        </p:blipFill>
        <p:spPr>
          <a:xfrm>
            <a:off x="1877244" y="3608626"/>
            <a:ext cx="1343437" cy="1237930"/>
          </a:xfrm>
          <a:prstGeom prst="rect">
            <a:avLst/>
          </a:prstGeom>
        </p:spPr>
      </p:pic>
      <p:pic>
        <p:nvPicPr>
          <p:cNvPr id="12" name="Picture 11"/>
          <p:cNvPicPr>
            <a:picLocks noChangeAspect="1"/>
          </p:cNvPicPr>
          <p:nvPr/>
        </p:nvPicPr>
        <p:blipFill>
          <a:blip r:embed="rId4"/>
          <a:stretch>
            <a:fillRect/>
          </a:stretch>
        </p:blipFill>
        <p:spPr>
          <a:xfrm>
            <a:off x="1878698" y="4845516"/>
            <a:ext cx="1343437" cy="1286831"/>
          </a:xfrm>
          <a:prstGeom prst="rect">
            <a:avLst/>
          </a:prstGeom>
        </p:spPr>
      </p:pic>
      <p:pic>
        <p:nvPicPr>
          <p:cNvPr id="14" name="Picture 13"/>
          <p:cNvPicPr>
            <a:picLocks noChangeAspect="1"/>
          </p:cNvPicPr>
          <p:nvPr/>
        </p:nvPicPr>
        <p:blipFill>
          <a:blip r:embed="rId5"/>
          <a:stretch>
            <a:fillRect/>
          </a:stretch>
        </p:blipFill>
        <p:spPr>
          <a:xfrm>
            <a:off x="3196963" y="2370695"/>
            <a:ext cx="1343437" cy="1248509"/>
          </a:xfrm>
          <a:prstGeom prst="rect">
            <a:avLst/>
          </a:prstGeom>
        </p:spPr>
      </p:pic>
      <p:pic>
        <p:nvPicPr>
          <p:cNvPr id="16" name="Picture 15"/>
          <p:cNvPicPr>
            <a:picLocks noChangeAspect="1"/>
          </p:cNvPicPr>
          <p:nvPr/>
        </p:nvPicPr>
        <p:blipFill>
          <a:blip r:embed="rId6"/>
          <a:stretch>
            <a:fillRect/>
          </a:stretch>
        </p:blipFill>
        <p:spPr>
          <a:xfrm>
            <a:off x="3213274" y="3626695"/>
            <a:ext cx="1343437" cy="1227353"/>
          </a:xfrm>
          <a:prstGeom prst="rect">
            <a:avLst/>
          </a:prstGeom>
        </p:spPr>
      </p:pic>
      <p:pic>
        <p:nvPicPr>
          <p:cNvPr id="18" name="Picture 17"/>
          <p:cNvPicPr>
            <a:picLocks noChangeAspect="1"/>
          </p:cNvPicPr>
          <p:nvPr/>
        </p:nvPicPr>
        <p:blipFill>
          <a:blip r:embed="rId7"/>
          <a:stretch>
            <a:fillRect/>
          </a:stretch>
        </p:blipFill>
        <p:spPr>
          <a:xfrm>
            <a:off x="3223676" y="4843328"/>
            <a:ext cx="1343437" cy="1297897"/>
          </a:xfrm>
          <a:prstGeom prst="rect">
            <a:avLst/>
          </a:prstGeom>
        </p:spPr>
      </p:pic>
      <p:pic>
        <p:nvPicPr>
          <p:cNvPr id="20" name="Picture 19"/>
          <p:cNvPicPr>
            <a:picLocks noChangeAspect="1"/>
          </p:cNvPicPr>
          <p:nvPr/>
        </p:nvPicPr>
        <p:blipFill>
          <a:blip r:embed="rId8"/>
          <a:stretch>
            <a:fillRect/>
          </a:stretch>
        </p:blipFill>
        <p:spPr>
          <a:xfrm>
            <a:off x="4543394" y="2370695"/>
            <a:ext cx="1321163" cy="1229054"/>
          </a:xfrm>
          <a:prstGeom prst="rect">
            <a:avLst/>
          </a:prstGeom>
        </p:spPr>
      </p:pic>
      <p:pic>
        <p:nvPicPr>
          <p:cNvPr id="22" name="Picture 21"/>
          <p:cNvPicPr>
            <a:picLocks noChangeAspect="1"/>
          </p:cNvPicPr>
          <p:nvPr/>
        </p:nvPicPr>
        <p:blipFill>
          <a:blip r:embed="rId9"/>
          <a:stretch>
            <a:fillRect/>
          </a:stretch>
        </p:blipFill>
        <p:spPr>
          <a:xfrm>
            <a:off x="4549278" y="3599214"/>
            <a:ext cx="1312508" cy="1253374"/>
          </a:xfrm>
          <a:prstGeom prst="rect">
            <a:avLst/>
          </a:prstGeom>
        </p:spPr>
      </p:pic>
      <p:pic>
        <p:nvPicPr>
          <p:cNvPr id="25" name="Picture 24"/>
          <p:cNvPicPr>
            <a:picLocks noChangeAspect="1"/>
          </p:cNvPicPr>
          <p:nvPr/>
        </p:nvPicPr>
        <p:blipFill>
          <a:blip r:embed="rId10"/>
          <a:stretch>
            <a:fillRect/>
          </a:stretch>
        </p:blipFill>
        <p:spPr>
          <a:xfrm>
            <a:off x="4570038" y="4848606"/>
            <a:ext cx="1312276" cy="1284050"/>
          </a:xfrm>
          <a:prstGeom prst="rect">
            <a:avLst/>
          </a:prstGeom>
        </p:spPr>
      </p:pic>
      <p:sp>
        <p:nvSpPr>
          <p:cNvPr id="26" name="TextBox 25"/>
          <p:cNvSpPr txBox="1"/>
          <p:nvPr/>
        </p:nvSpPr>
        <p:spPr>
          <a:xfrm>
            <a:off x="4955279" y="1830519"/>
            <a:ext cx="803012" cy="523220"/>
          </a:xfrm>
          <a:prstGeom prst="rect">
            <a:avLst/>
          </a:prstGeom>
          <a:noFill/>
        </p:spPr>
        <p:txBody>
          <a:bodyPr wrap="square" rtlCol="0">
            <a:spAutoFit/>
          </a:bodyPr>
          <a:lstStyle/>
          <a:p>
            <a:r>
              <a:rPr lang="en-US" sz="2800" dirty="0">
                <a:solidFill>
                  <a:schemeClr val="bg1"/>
                </a:solidFill>
              </a:rPr>
              <a:t>347</a:t>
            </a:r>
            <a:endParaRPr lang="en-US" sz="2800" dirty="0">
              <a:solidFill>
                <a:schemeClr val="bg1"/>
              </a:solidFill>
            </a:endParaRPr>
          </a:p>
        </p:txBody>
      </p:sp>
      <p:sp>
        <p:nvSpPr>
          <p:cNvPr id="27" name="TextBox 26"/>
          <p:cNvSpPr txBox="1"/>
          <p:nvPr/>
        </p:nvSpPr>
        <p:spPr>
          <a:xfrm>
            <a:off x="3547092" y="1849135"/>
            <a:ext cx="852272" cy="523220"/>
          </a:xfrm>
          <a:prstGeom prst="rect">
            <a:avLst/>
          </a:prstGeom>
          <a:noFill/>
        </p:spPr>
        <p:txBody>
          <a:bodyPr wrap="square" rtlCol="0">
            <a:spAutoFit/>
          </a:bodyPr>
          <a:lstStyle/>
          <a:p>
            <a:r>
              <a:rPr lang="en-US" sz="2800" dirty="0">
                <a:solidFill>
                  <a:schemeClr val="bg1"/>
                </a:solidFill>
              </a:rPr>
              <a:t>253</a:t>
            </a:r>
            <a:endParaRPr lang="en-US" sz="2800" dirty="0">
              <a:solidFill>
                <a:schemeClr val="bg1"/>
              </a:solidFill>
            </a:endParaRPr>
          </a:p>
        </p:txBody>
      </p:sp>
      <p:sp>
        <p:nvSpPr>
          <p:cNvPr id="28" name="TextBox 27"/>
          <p:cNvSpPr txBox="1"/>
          <p:nvPr/>
        </p:nvSpPr>
        <p:spPr>
          <a:xfrm>
            <a:off x="2229298" y="1852965"/>
            <a:ext cx="870011" cy="523220"/>
          </a:xfrm>
          <a:prstGeom prst="rect">
            <a:avLst/>
          </a:prstGeom>
          <a:noFill/>
        </p:spPr>
        <p:txBody>
          <a:bodyPr wrap="square" rtlCol="0">
            <a:spAutoFit/>
          </a:bodyPr>
          <a:lstStyle/>
          <a:p>
            <a:r>
              <a:rPr lang="en-US" sz="2800" dirty="0">
                <a:solidFill>
                  <a:schemeClr val="bg1"/>
                </a:solidFill>
              </a:rPr>
              <a:t>146</a:t>
            </a:r>
            <a:endParaRPr lang="en-US" sz="2800" dirty="0">
              <a:solidFill>
                <a:schemeClr val="bg1"/>
              </a:solidFill>
            </a:endParaRPr>
          </a:p>
        </p:txBody>
      </p:sp>
      <p:pic>
        <p:nvPicPr>
          <p:cNvPr id="30" name="Picture 29"/>
          <p:cNvPicPr>
            <a:picLocks noChangeAspect="1"/>
          </p:cNvPicPr>
          <p:nvPr/>
        </p:nvPicPr>
        <p:blipFill>
          <a:blip r:embed="rId11"/>
          <a:stretch>
            <a:fillRect/>
          </a:stretch>
        </p:blipFill>
        <p:spPr>
          <a:xfrm>
            <a:off x="5860119" y="2370695"/>
            <a:ext cx="1343437" cy="1227059"/>
          </a:xfrm>
          <a:prstGeom prst="rect">
            <a:avLst/>
          </a:prstGeom>
        </p:spPr>
      </p:pic>
      <p:pic>
        <p:nvPicPr>
          <p:cNvPr id="32" name="Picture 31"/>
          <p:cNvPicPr>
            <a:picLocks noChangeAspect="1"/>
          </p:cNvPicPr>
          <p:nvPr/>
        </p:nvPicPr>
        <p:blipFill>
          <a:blip r:embed="rId12"/>
          <a:stretch>
            <a:fillRect/>
          </a:stretch>
        </p:blipFill>
        <p:spPr>
          <a:xfrm>
            <a:off x="5860120" y="3583558"/>
            <a:ext cx="1343436" cy="1253374"/>
          </a:xfrm>
          <a:prstGeom prst="rect">
            <a:avLst/>
          </a:prstGeom>
        </p:spPr>
      </p:pic>
      <p:pic>
        <p:nvPicPr>
          <p:cNvPr id="34" name="Picture 33"/>
          <p:cNvPicPr>
            <a:picLocks noChangeAspect="1"/>
          </p:cNvPicPr>
          <p:nvPr/>
        </p:nvPicPr>
        <p:blipFill>
          <a:blip r:embed="rId13"/>
          <a:stretch>
            <a:fillRect/>
          </a:stretch>
        </p:blipFill>
        <p:spPr>
          <a:xfrm>
            <a:off x="5868219" y="4830655"/>
            <a:ext cx="1343437" cy="1301692"/>
          </a:xfrm>
          <a:prstGeom prst="rect">
            <a:avLst/>
          </a:prstGeom>
        </p:spPr>
      </p:pic>
      <p:sp>
        <p:nvSpPr>
          <p:cNvPr id="35" name="TextBox 34"/>
          <p:cNvSpPr txBox="1"/>
          <p:nvPr/>
        </p:nvSpPr>
        <p:spPr>
          <a:xfrm>
            <a:off x="6166325" y="1808480"/>
            <a:ext cx="1004990" cy="523220"/>
          </a:xfrm>
          <a:prstGeom prst="rect">
            <a:avLst/>
          </a:prstGeom>
          <a:noFill/>
        </p:spPr>
        <p:txBody>
          <a:bodyPr wrap="square" rtlCol="0">
            <a:spAutoFit/>
          </a:bodyPr>
          <a:lstStyle/>
          <a:p>
            <a:r>
              <a:rPr lang="en-US" sz="2800" dirty="0">
                <a:solidFill>
                  <a:schemeClr val="bg1"/>
                </a:solidFill>
              </a:rPr>
              <a:t>425</a:t>
            </a:r>
            <a:endParaRPr lang="en-US" sz="2800" dirty="0">
              <a:solidFill>
                <a:schemeClr val="bg1"/>
              </a:solidFill>
            </a:endParaRPr>
          </a:p>
        </p:txBody>
      </p:sp>
      <p:pic>
        <p:nvPicPr>
          <p:cNvPr id="37" name="Picture 36"/>
          <p:cNvPicPr>
            <a:picLocks noChangeAspect="1"/>
          </p:cNvPicPr>
          <p:nvPr/>
        </p:nvPicPr>
        <p:blipFill>
          <a:blip r:embed="rId14"/>
          <a:stretch>
            <a:fillRect/>
          </a:stretch>
        </p:blipFill>
        <p:spPr>
          <a:xfrm>
            <a:off x="7188929" y="2370695"/>
            <a:ext cx="1331352" cy="1259284"/>
          </a:xfrm>
          <a:prstGeom prst="rect">
            <a:avLst/>
          </a:prstGeom>
        </p:spPr>
      </p:pic>
      <p:pic>
        <p:nvPicPr>
          <p:cNvPr id="39" name="Picture 38"/>
          <p:cNvPicPr>
            <a:picLocks noChangeAspect="1"/>
          </p:cNvPicPr>
          <p:nvPr/>
        </p:nvPicPr>
        <p:blipFill>
          <a:blip r:embed="rId15"/>
          <a:stretch>
            <a:fillRect/>
          </a:stretch>
        </p:blipFill>
        <p:spPr>
          <a:xfrm>
            <a:off x="7181495" y="3626695"/>
            <a:ext cx="1326794" cy="1233986"/>
          </a:xfrm>
          <a:prstGeom prst="rect">
            <a:avLst/>
          </a:prstGeom>
        </p:spPr>
      </p:pic>
      <p:pic>
        <p:nvPicPr>
          <p:cNvPr id="41" name="Picture 40"/>
          <p:cNvPicPr>
            <a:picLocks noChangeAspect="1"/>
          </p:cNvPicPr>
          <p:nvPr/>
        </p:nvPicPr>
        <p:blipFill>
          <a:blip r:embed="rId16"/>
          <a:stretch>
            <a:fillRect/>
          </a:stretch>
        </p:blipFill>
        <p:spPr>
          <a:xfrm>
            <a:off x="7203556" y="4859837"/>
            <a:ext cx="1315543" cy="1264878"/>
          </a:xfrm>
          <a:prstGeom prst="rect">
            <a:avLst/>
          </a:prstGeom>
        </p:spPr>
      </p:pic>
      <p:sp>
        <p:nvSpPr>
          <p:cNvPr id="42" name="TextBox 41"/>
          <p:cNvSpPr txBox="1"/>
          <p:nvPr/>
        </p:nvSpPr>
        <p:spPr>
          <a:xfrm>
            <a:off x="7459839" y="1830951"/>
            <a:ext cx="781235" cy="523220"/>
          </a:xfrm>
          <a:prstGeom prst="rect">
            <a:avLst/>
          </a:prstGeom>
          <a:noFill/>
        </p:spPr>
        <p:txBody>
          <a:bodyPr wrap="square" rtlCol="0">
            <a:spAutoFit/>
          </a:bodyPr>
          <a:lstStyle/>
          <a:p>
            <a:r>
              <a:rPr lang="en-US" sz="2800" dirty="0">
                <a:solidFill>
                  <a:schemeClr val="bg1"/>
                </a:solidFill>
              </a:rPr>
              <a:t>506</a:t>
            </a:r>
            <a:endParaRPr lang="en-US" sz="2800" dirty="0">
              <a:solidFill>
                <a:schemeClr val="bg1"/>
              </a:solidFill>
            </a:endParaRPr>
          </a:p>
        </p:txBody>
      </p:sp>
      <p:pic>
        <p:nvPicPr>
          <p:cNvPr id="44" name="Picture 43"/>
          <p:cNvPicPr>
            <a:picLocks noChangeAspect="1"/>
          </p:cNvPicPr>
          <p:nvPr/>
        </p:nvPicPr>
        <p:blipFill>
          <a:blip r:embed="rId17"/>
          <a:stretch>
            <a:fillRect/>
          </a:stretch>
        </p:blipFill>
        <p:spPr>
          <a:xfrm>
            <a:off x="8509813" y="2370695"/>
            <a:ext cx="1325619" cy="1251355"/>
          </a:xfrm>
          <a:prstGeom prst="rect">
            <a:avLst/>
          </a:prstGeom>
        </p:spPr>
      </p:pic>
      <p:pic>
        <p:nvPicPr>
          <p:cNvPr id="46" name="Picture 45"/>
          <p:cNvPicPr>
            <a:picLocks noChangeAspect="1"/>
          </p:cNvPicPr>
          <p:nvPr/>
        </p:nvPicPr>
        <p:blipFill>
          <a:blip r:embed="rId18"/>
          <a:stretch>
            <a:fillRect/>
          </a:stretch>
        </p:blipFill>
        <p:spPr>
          <a:xfrm>
            <a:off x="8489689" y="3619204"/>
            <a:ext cx="1345743" cy="1256000"/>
          </a:xfrm>
          <a:prstGeom prst="rect">
            <a:avLst/>
          </a:prstGeom>
        </p:spPr>
      </p:pic>
      <p:pic>
        <p:nvPicPr>
          <p:cNvPr id="48" name="Picture 47"/>
          <p:cNvPicPr>
            <a:picLocks noChangeAspect="1"/>
          </p:cNvPicPr>
          <p:nvPr/>
        </p:nvPicPr>
        <p:blipFill>
          <a:blip r:embed="rId19"/>
          <a:stretch>
            <a:fillRect/>
          </a:stretch>
        </p:blipFill>
        <p:spPr>
          <a:xfrm>
            <a:off x="8520281" y="4863172"/>
            <a:ext cx="1331352" cy="1260297"/>
          </a:xfrm>
          <a:prstGeom prst="rect">
            <a:avLst/>
          </a:prstGeom>
        </p:spPr>
      </p:pic>
      <p:sp>
        <p:nvSpPr>
          <p:cNvPr id="49" name="TextBox 48"/>
          <p:cNvSpPr txBox="1"/>
          <p:nvPr/>
        </p:nvSpPr>
        <p:spPr>
          <a:xfrm>
            <a:off x="8731451" y="1818503"/>
            <a:ext cx="830358" cy="523220"/>
          </a:xfrm>
          <a:prstGeom prst="rect">
            <a:avLst/>
          </a:prstGeom>
          <a:noFill/>
        </p:spPr>
        <p:txBody>
          <a:bodyPr wrap="square" rtlCol="0">
            <a:spAutoFit/>
          </a:bodyPr>
          <a:lstStyle/>
          <a:p>
            <a:r>
              <a:rPr lang="en-US" sz="2800" dirty="0">
                <a:solidFill>
                  <a:schemeClr val="bg1"/>
                </a:solidFill>
              </a:rPr>
              <a:t>597</a:t>
            </a:r>
            <a:endParaRPr lang="en-US" sz="2800" dirty="0">
              <a:solidFill>
                <a:schemeClr val="bg1"/>
              </a:solidFill>
            </a:endParaRPr>
          </a:p>
        </p:txBody>
      </p:sp>
      <p:pic>
        <p:nvPicPr>
          <p:cNvPr id="51" name="Picture 50"/>
          <p:cNvPicPr>
            <a:picLocks noChangeAspect="1"/>
          </p:cNvPicPr>
          <p:nvPr/>
        </p:nvPicPr>
        <p:blipFill>
          <a:blip r:embed="rId20"/>
          <a:stretch>
            <a:fillRect/>
          </a:stretch>
        </p:blipFill>
        <p:spPr>
          <a:xfrm>
            <a:off x="9835432" y="2368849"/>
            <a:ext cx="1343436" cy="1275318"/>
          </a:xfrm>
          <a:prstGeom prst="rect">
            <a:avLst/>
          </a:prstGeom>
        </p:spPr>
      </p:pic>
      <p:pic>
        <p:nvPicPr>
          <p:cNvPr id="53" name="Picture 52"/>
          <p:cNvPicPr>
            <a:picLocks noChangeAspect="1"/>
          </p:cNvPicPr>
          <p:nvPr/>
        </p:nvPicPr>
        <p:blipFill>
          <a:blip r:embed="rId21"/>
          <a:stretch>
            <a:fillRect/>
          </a:stretch>
        </p:blipFill>
        <p:spPr>
          <a:xfrm>
            <a:off x="9821388" y="3621345"/>
            <a:ext cx="1357480" cy="1271331"/>
          </a:xfrm>
          <a:prstGeom prst="rect">
            <a:avLst/>
          </a:prstGeom>
        </p:spPr>
      </p:pic>
      <p:pic>
        <p:nvPicPr>
          <p:cNvPr id="55" name="Picture 54"/>
          <p:cNvPicPr>
            <a:picLocks noChangeAspect="1"/>
          </p:cNvPicPr>
          <p:nvPr/>
        </p:nvPicPr>
        <p:blipFill>
          <a:blip r:embed="rId22"/>
          <a:stretch>
            <a:fillRect/>
          </a:stretch>
        </p:blipFill>
        <p:spPr>
          <a:xfrm>
            <a:off x="9840341" y="4885793"/>
            <a:ext cx="1338527" cy="1239304"/>
          </a:xfrm>
          <a:prstGeom prst="rect">
            <a:avLst/>
          </a:prstGeom>
        </p:spPr>
      </p:pic>
      <p:sp>
        <p:nvSpPr>
          <p:cNvPr id="56" name="TextBox 55"/>
          <p:cNvSpPr txBox="1"/>
          <p:nvPr/>
        </p:nvSpPr>
        <p:spPr>
          <a:xfrm>
            <a:off x="10066848" y="1818503"/>
            <a:ext cx="754602" cy="523220"/>
          </a:xfrm>
          <a:prstGeom prst="rect">
            <a:avLst/>
          </a:prstGeom>
          <a:noFill/>
        </p:spPr>
        <p:txBody>
          <a:bodyPr wrap="square" rtlCol="0">
            <a:spAutoFit/>
          </a:bodyPr>
          <a:lstStyle/>
          <a:p>
            <a:r>
              <a:rPr lang="en-US" sz="2800" dirty="0">
                <a:solidFill>
                  <a:schemeClr val="bg1"/>
                </a:solidFill>
              </a:rPr>
              <a:t>655</a:t>
            </a:r>
            <a:endParaRPr lang="en-US" sz="2800" dirty="0">
              <a:solidFill>
                <a:schemeClr val="bg1"/>
              </a:solidFill>
            </a:endParaRPr>
          </a:p>
        </p:txBody>
      </p:sp>
      <p:cxnSp>
        <p:nvCxnSpPr>
          <p:cNvPr id="58" name="Straight Arrow Connector 57"/>
          <p:cNvCxnSpPr/>
          <p:nvPr/>
        </p:nvCxnSpPr>
        <p:spPr>
          <a:xfrm>
            <a:off x="2995254" y="211349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330725" y="211457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605290" y="211349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879653" y="211349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187847" y="211349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426097" y="2113495"/>
            <a:ext cx="603684"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04657" y="1867247"/>
            <a:ext cx="976859" cy="461665"/>
          </a:xfrm>
          <a:prstGeom prst="rect">
            <a:avLst/>
          </a:prstGeom>
          <a:noFill/>
        </p:spPr>
        <p:txBody>
          <a:bodyPr wrap="square" rtlCol="0">
            <a:spAutoFit/>
          </a:bodyPr>
          <a:lstStyle/>
          <a:p>
            <a:r>
              <a:rPr lang="en-US" sz="2400" dirty="0">
                <a:solidFill>
                  <a:schemeClr val="bg1"/>
                </a:solidFill>
              </a:rPr>
              <a:t>hour</a:t>
            </a:r>
            <a:endParaRPr lang="en-US" sz="2400" dirty="0">
              <a:solidFill>
                <a:schemeClr val="bg1"/>
              </a:solidFill>
            </a:endParaRPr>
          </a:p>
        </p:txBody>
      </p:sp>
      <p:sp>
        <p:nvSpPr>
          <p:cNvPr id="65" name="TextBox 64"/>
          <p:cNvSpPr txBox="1"/>
          <p:nvPr/>
        </p:nvSpPr>
        <p:spPr>
          <a:xfrm>
            <a:off x="483332" y="2753391"/>
            <a:ext cx="1343436" cy="461665"/>
          </a:xfrm>
          <a:prstGeom prst="rect">
            <a:avLst/>
          </a:prstGeom>
          <a:noFill/>
        </p:spPr>
        <p:txBody>
          <a:bodyPr wrap="square" rtlCol="0">
            <a:spAutoFit/>
          </a:bodyPr>
          <a:lstStyle/>
          <a:p>
            <a:r>
              <a:rPr lang="en-US" sz="2400" dirty="0">
                <a:solidFill>
                  <a:schemeClr val="bg1"/>
                </a:solidFill>
              </a:rPr>
              <a:t>Bond_08</a:t>
            </a:r>
            <a:endParaRPr lang="en-US" sz="2400" dirty="0">
              <a:solidFill>
                <a:schemeClr val="bg1"/>
              </a:solidFill>
            </a:endParaRPr>
          </a:p>
        </p:txBody>
      </p:sp>
      <p:sp>
        <p:nvSpPr>
          <p:cNvPr id="66" name="TextBox 65"/>
          <p:cNvSpPr txBox="1"/>
          <p:nvPr/>
        </p:nvSpPr>
        <p:spPr>
          <a:xfrm>
            <a:off x="453188" y="3902573"/>
            <a:ext cx="1343436" cy="461665"/>
          </a:xfrm>
          <a:prstGeom prst="rect">
            <a:avLst/>
          </a:prstGeom>
          <a:noFill/>
        </p:spPr>
        <p:txBody>
          <a:bodyPr wrap="square" rtlCol="0">
            <a:spAutoFit/>
          </a:bodyPr>
          <a:lstStyle/>
          <a:p>
            <a:r>
              <a:rPr lang="en-US" sz="2400" dirty="0">
                <a:solidFill>
                  <a:schemeClr val="bg1"/>
                </a:solidFill>
              </a:rPr>
              <a:t>Bond_09</a:t>
            </a:r>
            <a:endParaRPr lang="en-US" sz="2400" dirty="0">
              <a:solidFill>
                <a:schemeClr val="bg1"/>
              </a:solidFill>
            </a:endParaRPr>
          </a:p>
        </p:txBody>
      </p:sp>
      <p:sp>
        <p:nvSpPr>
          <p:cNvPr id="67" name="TextBox 66"/>
          <p:cNvSpPr txBox="1"/>
          <p:nvPr/>
        </p:nvSpPr>
        <p:spPr>
          <a:xfrm>
            <a:off x="483332" y="5180830"/>
            <a:ext cx="1343436" cy="461665"/>
          </a:xfrm>
          <a:prstGeom prst="rect">
            <a:avLst/>
          </a:prstGeom>
          <a:noFill/>
        </p:spPr>
        <p:txBody>
          <a:bodyPr wrap="square" rtlCol="0">
            <a:spAutoFit/>
          </a:bodyPr>
          <a:lstStyle/>
          <a:p>
            <a:r>
              <a:rPr lang="en-US" sz="2400" dirty="0">
                <a:solidFill>
                  <a:schemeClr val="bg1"/>
                </a:solidFill>
              </a:rPr>
              <a:t>Bond_10</a:t>
            </a:r>
            <a:endParaRPr lang="en-US"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4" name="TextBox 3"/>
          <p:cNvSpPr txBox="1"/>
          <p:nvPr/>
        </p:nvSpPr>
        <p:spPr>
          <a:xfrm>
            <a:off x="1518082" y="5589198"/>
            <a:ext cx="9694416" cy="707886"/>
          </a:xfrm>
          <a:prstGeom prst="rect">
            <a:avLst/>
          </a:prstGeom>
          <a:noFill/>
        </p:spPr>
        <p:txBody>
          <a:bodyPr wrap="square" rtlCol="0">
            <a:spAutoFit/>
          </a:bodyPr>
          <a:lstStyle/>
          <a:p>
            <a:r>
              <a:rPr lang="en-US" sz="4000" dirty="0">
                <a:solidFill>
                  <a:schemeClr val="bg1"/>
                </a:solidFill>
              </a:rPr>
              <a:t>We decide to use bond 9 as data resource</a:t>
            </a:r>
            <a:endParaRPr lang="en-US" sz="4000" dirty="0">
              <a:solidFill>
                <a:schemeClr val="bg1"/>
              </a:solidFill>
            </a:endParaRPr>
          </a:p>
        </p:txBody>
      </p:sp>
      <p:sp>
        <p:nvSpPr>
          <p:cNvPr id="5" name="TextBox 4"/>
          <p:cNvSpPr txBox="1"/>
          <p:nvPr/>
        </p:nvSpPr>
        <p:spPr>
          <a:xfrm>
            <a:off x="932155" y="443883"/>
            <a:ext cx="3133818" cy="646331"/>
          </a:xfrm>
          <a:prstGeom prst="rect">
            <a:avLst/>
          </a:prstGeom>
          <a:noFill/>
        </p:spPr>
        <p:txBody>
          <a:bodyPr wrap="square" rtlCol="0">
            <a:spAutoFit/>
          </a:bodyPr>
          <a:lstStyle/>
          <a:p>
            <a:r>
              <a:rPr lang="en-US" sz="3600" dirty="0">
                <a:solidFill>
                  <a:schemeClr val="bg1"/>
                </a:solidFill>
              </a:rPr>
              <a:t>Data filter</a:t>
            </a:r>
            <a:endParaRPr lang="en-US" sz="3600" dirty="0">
              <a:solidFill>
                <a:schemeClr val="bg1"/>
              </a:solidFill>
            </a:endParaRPr>
          </a:p>
        </p:txBody>
      </p:sp>
      <p:sp>
        <p:nvSpPr>
          <p:cNvPr id="6" name="TextBox 5"/>
          <p:cNvSpPr txBox="1"/>
          <p:nvPr/>
        </p:nvSpPr>
        <p:spPr>
          <a:xfrm>
            <a:off x="1518082" y="1498587"/>
            <a:ext cx="1189608" cy="369332"/>
          </a:xfrm>
          <a:prstGeom prst="rect">
            <a:avLst/>
          </a:prstGeom>
          <a:noFill/>
        </p:spPr>
        <p:txBody>
          <a:bodyPr wrap="square" rtlCol="0">
            <a:spAutoFit/>
          </a:bodyPr>
          <a:lstStyle/>
          <a:p>
            <a:r>
              <a:rPr lang="en-US" dirty="0">
                <a:solidFill>
                  <a:schemeClr val="bg1"/>
                </a:solidFill>
              </a:rPr>
              <a:t>Bond_8</a:t>
            </a:r>
            <a:endParaRPr lang="en-US" dirty="0">
              <a:solidFill>
                <a:schemeClr val="bg1"/>
              </a:solidFill>
            </a:endParaRPr>
          </a:p>
        </p:txBody>
      </p:sp>
      <p:sp>
        <p:nvSpPr>
          <p:cNvPr id="7" name="TextBox 6"/>
          <p:cNvSpPr txBox="1"/>
          <p:nvPr/>
        </p:nvSpPr>
        <p:spPr>
          <a:xfrm>
            <a:off x="5273336" y="1498587"/>
            <a:ext cx="1189608" cy="369332"/>
          </a:xfrm>
          <a:prstGeom prst="rect">
            <a:avLst/>
          </a:prstGeom>
          <a:noFill/>
        </p:spPr>
        <p:txBody>
          <a:bodyPr wrap="square" rtlCol="0">
            <a:spAutoFit/>
          </a:bodyPr>
          <a:lstStyle/>
          <a:p>
            <a:r>
              <a:rPr lang="en-US" dirty="0">
                <a:solidFill>
                  <a:schemeClr val="bg1"/>
                </a:solidFill>
              </a:rPr>
              <a:t>Bond_9</a:t>
            </a:r>
            <a:endParaRPr lang="en-US" dirty="0">
              <a:solidFill>
                <a:schemeClr val="bg1"/>
              </a:solidFill>
            </a:endParaRPr>
          </a:p>
        </p:txBody>
      </p:sp>
      <p:sp>
        <p:nvSpPr>
          <p:cNvPr id="8" name="TextBox 7"/>
          <p:cNvSpPr txBox="1"/>
          <p:nvPr/>
        </p:nvSpPr>
        <p:spPr>
          <a:xfrm>
            <a:off x="9170633" y="1498587"/>
            <a:ext cx="1189608" cy="369332"/>
          </a:xfrm>
          <a:prstGeom prst="rect">
            <a:avLst/>
          </a:prstGeom>
          <a:noFill/>
        </p:spPr>
        <p:txBody>
          <a:bodyPr wrap="square" rtlCol="0">
            <a:spAutoFit/>
          </a:bodyPr>
          <a:lstStyle/>
          <a:p>
            <a:r>
              <a:rPr lang="en-US" dirty="0">
                <a:solidFill>
                  <a:schemeClr val="bg1"/>
                </a:solidFill>
              </a:rPr>
              <a:t>Bond_10</a:t>
            </a:r>
            <a:endParaRPr lang="en-US" dirty="0">
              <a:solidFill>
                <a:schemeClr val="bg1"/>
              </a:solidFill>
            </a:endParaRPr>
          </a:p>
        </p:txBody>
      </p:sp>
      <p:pic>
        <p:nvPicPr>
          <p:cNvPr id="10" name="Picture 9"/>
          <p:cNvPicPr>
            <a:picLocks noChangeAspect="1"/>
          </p:cNvPicPr>
          <p:nvPr/>
        </p:nvPicPr>
        <p:blipFill>
          <a:blip r:embed="rId2"/>
          <a:stretch>
            <a:fillRect/>
          </a:stretch>
        </p:blipFill>
        <p:spPr>
          <a:xfrm>
            <a:off x="932155" y="3608900"/>
            <a:ext cx="1416802" cy="1329736"/>
          </a:xfrm>
          <a:prstGeom prst="rect">
            <a:avLst/>
          </a:prstGeom>
        </p:spPr>
      </p:pic>
      <p:sp>
        <p:nvSpPr>
          <p:cNvPr id="11" name="TextBox 10"/>
          <p:cNvSpPr txBox="1"/>
          <p:nvPr/>
        </p:nvSpPr>
        <p:spPr>
          <a:xfrm>
            <a:off x="2429522" y="4081974"/>
            <a:ext cx="1500326" cy="369332"/>
          </a:xfrm>
          <a:prstGeom prst="rect">
            <a:avLst/>
          </a:prstGeom>
          <a:noFill/>
        </p:spPr>
        <p:txBody>
          <a:bodyPr wrap="square" rtlCol="0">
            <a:spAutoFit/>
          </a:bodyPr>
          <a:lstStyle/>
          <a:p>
            <a:r>
              <a:rPr lang="en-US" dirty="0">
                <a:solidFill>
                  <a:schemeClr val="bg1"/>
                </a:solidFill>
              </a:rPr>
              <a:t>outlier</a:t>
            </a:r>
            <a:endParaRPr lang="en-US" dirty="0">
              <a:solidFill>
                <a:schemeClr val="bg1"/>
              </a:solidFill>
            </a:endParaRPr>
          </a:p>
        </p:txBody>
      </p:sp>
      <p:sp>
        <p:nvSpPr>
          <p:cNvPr id="12" name="TextBox 11"/>
          <p:cNvSpPr txBox="1"/>
          <p:nvPr/>
        </p:nvSpPr>
        <p:spPr>
          <a:xfrm>
            <a:off x="852257" y="2215230"/>
            <a:ext cx="2752078" cy="923330"/>
          </a:xfrm>
          <a:prstGeom prst="rect">
            <a:avLst/>
          </a:prstGeom>
          <a:noFill/>
        </p:spPr>
        <p:txBody>
          <a:bodyPr wrap="square" rtlCol="0">
            <a:spAutoFit/>
          </a:bodyPr>
          <a:lstStyle/>
          <a:p>
            <a:r>
              <a:rPr lang="en-US" dirty="0">
                <a:solidFill>
                  <a:schemeClr val="bg1"/>
                </a:solidFill>
              </a:rPr>
              <a:t>Change to fast, it’s hard to label picture, and hard to describe the change</a:t>
            </a:r>
            <a:endParaRPr lang="en-US" dirty="0">
              <a:solidFill>
                <a:schemeClr val="bg1"/>
              </a:solidFill>
            </a:endParaRPr>
          </a:p>
        </p:txBody>
      </p:sp>
      <p:sp>
        <p:nvSpPr>
          <p:cNvPr id="13" name="TextBox 12"/>
          <p:cNvSpPr txBox="1"/>
          <p:nvPr/>
        </p:nvSpPr>
        <p:spPr>
          <a:xfrm>
            <a:off x="4341183" y="2215230"/>
            <a:ext cx="3213714" cy="923330"/>
          </a:xfrm>
          <a:prstGeom prst="rect">
            <a:avLst/>
          </a:prstGeom>
          <a:noFill/>
        </p:spPr>
        <p:txBody>
          <a:bodyPr wrap="square" rtlCol="0">
            <a:spAutoFit/>
          </a:bodyPr>
          <a:lstStyle/>
          <a:p>
            <a:r>
              <a:rPr lang="en-US" dirty="0">
                <a:solidFill>
                  <a:schemeClr val="bg1"/>
                </a:solidFill>
              </a:rPr>
              <a:t>Change not so fast and clearly show the momentum of atmosphere in different stage.</a:t>
            </a:r>
            <a:endParaRPr lang="en-US" dirty="0">
              <a:solidFill>
                <a:schemeClr val="bg1"/>
              </a:solidFill>
            </a:endParaRPr>
          </a:p>
        </p:txBody>
      </p:sp>
      <p:sp>
        <p:nvSpPr>
          <p:cNvPr id="14" name="TextBox 13"/>
          <p:cNvSpPr txBox="1"/>
          <p:nvPr/>
        </p:nvSpPr>
        <p:spPr>
          <a:xfrm>
            <a:off x="5273336" y="3862628"/>
            <a:ext cx="1615736" cy="923330"/>
          </a:xfrm>
          <a:prstGeom prst="rect">
            <a:avLst/>
          </a:prstGeom>
          <a:noFill/>
        </p:spPr>
        <p:txBody>
          <a:bodyPr wrap="square" rtlCol="0">
            <a:spAutoFit/>
          </a:bodyPr>
          <a:lstStyle/>
          <a:p>
            <a:r>
              <a:rPr lang="en-US" dirty="0">
                <a:solidFill>
                  <a:schemeClr val="bg1"/>
                </a:solidFill>
              </a:rPr>
              <a:t>No outlier, every picture is very clear</a:t>
            </a:r>
            <a:endParaRPr lang="en-US" dirty="0">
              <a:solidFill>
                <a:schemeClr val="bg1"/>
              </a:solidFill>
            </a:endParaRPr>
          </a:p>
        </p:txBody>
      </p:sp>
      <p:sp>
        <p:nvSpPr>
          <p:cNvPr id="15" name="TextBox 14"/>
          <p:cNvSpPr txBox="1"/>
          <p:nvPr/>
        </p:nvSpPr>
        <p:spPr>
          <a:xfrm>
            <a:off x="9090734" y="3862628"/>
            <a:ext cx="1615736" cy="923330"/>
          </a:xfrm>
          <a:prstGeom prst="rect">
            <a:avLst/>
          </a:prstGeom>
          <a:noFill/>
        </p:spPr>
        <p:txBody>
          <a:bodyPr wrap="square" rtlCol="0">
            <a:spAutoFit/>
          </a:bodyPr>
          <a:lstStyle/>
          <a:p>
            <a:r>
              <a:rPr lang="en-US" dirty="0">
                <a:solidFill>
                  <a:schemeClr val="bg1"/>
                </a:solidFill>
              </a:rPr>
              <a:t>No outlier, every picture is very clear</a:t>
            </a:r>
            <a:endParaRPr lang="en-US" dirty="0">
              <a:solidFill>
                <a:schemeClr val="bg1"/>
              </a:solidFill>
            </a:endParaRPr>
          </a:p>
        </p:txBody>
      </p:sp>
      <p:sp>
        <p:nvSpPr>
          <p:cNvPr id="16" name="TextBox 15"/>
          <p:cNvSpPr txBox="1"/>
          <p:nvPr/>
        </p:nvSpPr>
        <p:spPr>
          <a:xfrm>
            <a:off x="8158580" y="2215230"/>
            <a:ext cx="3213714" cy="1200329"/>
          </a:xfrm>
          <a:prstGeom prst="rect">
            <a:avLst/>
          </a:prstGeom>
          <a:noFill/>
        </p:spPr>
        <p:txBody>
          <a:bodyPr wrap="square" rtlCol="0">
            <a:spAutoFit/>
          </a:bodyPr>
          <a:lstStyle/>
          <a:p>
            <a:r>
              <a:rPr lang="en-US" dirty="0">
                <a:solidFill>
                  <a:schemeClr val="bg1"/>
                </a:solidFill>
              </a:rPr>
              <a:t>Change slowly, although it could show the momentum of atmosphere, but not obvious(compare with bond-9</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5" name="TextBox 4"/>
          <p:cNvSpPr txBox="1"/>
          <p:nvPr/>
        </p:nvSpPr>
        <p:spPr>
          <a:xfrm>
            <a:off x="834501" y="383505"/>
            <a:ext cx="5131293" cy="584775"/>
          </a:xfrm>
          <a:prstGeom prst="rect">
            <a:avLst/>
          </a:prstGeom>
          <a:noFill/>
        </p:spPr>
        <p:txBody>
          <a:bodyPr wrap="square" rtlCol="0">
            <a:spAutoFit/>
          </a:bodyPr>
          <a:lstStyle/>
          <a:p>
            <a:r>
              <a:rPr lang="en-US" sz="3200" dirty="0">
                <a:solidFill>
                  <a:schemeClr val="bg1"/>
                </a:solidFill>
              </a:rPr>
              <a:t>Label the data resource</a:t>
            </a:r>
            <a:endParaRPr lang="en-US" sz="3200" dirty="0">
              <a:solidFill>
                <a:schemeClr val="bg1"/>
              </a:solidFill>
            </a:endParaRPr>
          </a:p>
        </p:txBody>
      </p:sp>
      <p:sp>
        <p:nvSpPr>
          <p:cNvPr id="6" name="TextBox 5"/>
          <p:cNvSpPr txBox="1"/>
          <p:nvPr/>
        </p:nvSpPr>
        <p:spPr>
          <a:xfrm>
            <a:off x="186644" y="1071882"/>
            <a:ext cx="7315201" cy="646331"/>
          </a:xfrm>
          <a:prstGeom prst="rect">
            <a:avLst/>
          </a:prstGeom>
          <a:noFill/>
        </p:spPr>
        <p:txBody>
          <a:bodyPr wrap="square" rtlCol="0">
            <a:spAutoFit/>
          </a:bodyPr>
          <a:lstStyle/>
          <a:p>
            <a:r>
              <a:rPr lang="en-US" dirty="0">
                <a:solidFill>
                  <a:schemeClr val="bg1"/>
                </a:solidFill>
              </a:rPr>
              <a:t>These plot come from a satellite research institute, so it haven’t been attached label, so we divide these picture into different category.</a:t>
            </a:r>
            <a:endParaRPr lang="en-US" dirty="0">
              <a:solidFill>
                <a:schemeClr val="bg1"/>
              </a:solidFill>
            </a:endParaRPr>
          </a:p>
        </p:txBody>
      </p:sp>
      <p:sp>
        <p:nvSpPr>
          <p:cNvPr id="8" name="TextBox 7"/>
          <p:cNvSpPr txBox="1"/>
          <p:nvPr/>
        </p:nvSpPr>
        <p:spPr>
          <a:xfrm>
            <a:off x="607107" y="1961918"/>
            <a:ext cx="1278384" cy="369332"/>
          </a:xfrm>
          <a:prstGeom prst="rect">
            <a:avLst/>
          </a:prstGeom>
          <a:noFill/>
        </p:spPr>
        <p:txBody>
          <a:bodyPr wrap="square" rtlCol="0">
            <a:spAutoFit/>
          </a:bodyPr>
          <a:lstStyle/>
          <a:p>
            <a:r>
              <a:rPr lang="en-US" altLang="zh-CN" dirty="0">
                <a:solidFill>
                  <a:schemeClr val="bg1"/>
                </a:solidFill>
              </a:rPr>
              <a:t>Label 1</a:t>
            </a:r>
            <a:endParaRPr lang="en-US" dirty="0">
              <a:solidFill>
                <a:schemeClr val="bg1"/>
              </a:solidFill>
            </a:endParaRPr>
          </a:p>
        </p:txBody>
      </p:sp>
      <p:pic>
        <p:nvPicPr>
          <p:cNvPr id="10" name="Picture 9"/>
          <p:cNvPicPr>
            <a:picLocks noChangeAspect="1"/>
          </p:cNvPicPr>
          <p:nvPr/>
        </p:nvPicPr>
        <p:blipFill>
          <a:blip r:embed="rId2"/>
          <a:stretch>
            <a:fillRect/>
          </a:stretch>
        </p:blipFill>
        <p:spPr>
          <a:xfrm>
            <a:off x="109086" y="2532575"/>
            <a:ext cx="1684204" cy="1595806"/>
          </a:xfrm>
          <a:prstGeom prst="rect">
            <a:avLst/>
          </a:prstGeom>
        </p:spPr>
      </p:pic>
      <p:sp>
        <p:nvSpPr>
          <p:cNvPr id="11" name="TextBox 10"/>
          <p:cNvSpPr txBox="1"/>
          <p:nvPr/>
        </p:nvSpPr>
        <p:spPr>
          <a:xfrm>
            <a:off x="2356411" y="1953364"/>
            <a:ext cx="1278384" cy="369332"/>
          </a:xfrm>
          <a:prstGeom prst="rect">
            <a:avLst/>
          </a:prstGeom>
          <a:noFill/>
        </p:spPr>
        <p:txBody>
          <a:bodyPr wrap="square" rtlCol="0">
            <a:spAutoFit/>
          </a:bodyPr>
          <a:lstStyle/>
          <a:p>
            <a:r>
              <a:rPr lang="en-US" altLang="zh-CN" dirty="0">
                <a:solidFill>
                  <a:schemeClr val="bg1"/>
                </a:solidFill>
              </a:rPr>
              <a:t>Label 2</a:t>
            </a:r>
            <a:endParaRPr lang="en-US" dirty="0">
              <a:solidFill>
                <a:schemeClr val="bg1"/>
              </a:solidFill>
            </a:endParaRPr>
          </a:p>
        </p:txBody>
      </p:sp>
      <p:sp>
        <p:nvSpPr>
          <p:cNvPr id="12" name="TextBox 11"/>
          <p:cNvSpPr txBox="1"/>
          <p:nvPr/>
        </p:nvSpPr>
        <p:spPr>
          <a:xfrm>
            <a:off x="4003390" y="1953363"/>
            <a:ext cx="1278384" cy="369332"/>
          </a:xfrm>
          <a:prstGeom prst="rect">
            <a:avLst/>
          </a:prstGeom>
          <a:noFill/>
        </p:spPr>
        <p:txBody>
          <a:bodyPr wrap="square" rtlCol="0">
            <a:spAutoFit/>
          </a:bodyPr>
          <a:lstStyle/>
          <a:p>
            <a:r>
              <a:rPr lang="en-US" altLang="zh-CN" dirty="0">
                <a:solidFill>
                  <a:schemeClr val="bg1"/>
                </a:solidFill>
              </a:rPr>
              <a:t>Label 3</a:t>
            </a:r>
            <a:endParaRPr lang="en-US" dirty="0">
              <a:solidFill>
                <a:schemeClr val="bg1"/>
              </a:solidFill>
            </a:endParaRPr>
          </a:p>
        </p:txBody>
      </p:sp>
      <p:pic>
        <p:nvPicPr>
          <p:cNvPr id="14" name="Picture 13"/>
          <p:cNvPicPr>
            <a:picLocks noChangeAspect="1"/>
          </p:cNvPicPr>
          <p:nvPr/>
        </p:nvPicPr>
        <p:blipFill>
          <a:blip r:embed="rId3"/>
          <a:stretch>
            <a:fillRect/>
          </a:stretch>
        </p:blipFill>
        <p:spPr>
          <a:xfrm>
            <a:off x="1815455" y="2532573"/>
            <a:ext cx="1687552" cy="1595807"/>
          </a:xfrm>
          <a:prstGeom prst="rect">
            <a:avLst/>
          </a:prstGeom>
        </p:spPr>
      </p:pic>
      <p:pic>
        <p:nvPicPr>
          <p:cNvPr id="16" name="Picture 15"/>
          <p:cNvPicPr>
            <a:picLocks noChangeAspect="1"/>
          </p:cNvPicPr>
          <p:nvPr/>
        </p:nvPicPr>
        <p:blipFill>
          <a:blip r:embed="rId4"/>
          <a:stretch>
            <a:fillRect/>
          </a:stretch>
        </p:blipFill>
        <p:spPr>
          <a:xfrm>
            <a:off x="3524204" y="2521574"/>
            <a:ext cx="1794258" cy="1579910"/>
          </a:xfrm>
          <a:prstGeom prst="rect">
            <a:avLst/>
          </a:prstGeom>
        </p:spPr>
      </p:pic>
      <p:sp>
        <p:nvSpPr>
          <p:cNvPr id="18" name="TextBox 17"/>
          <p:cNvSpPr txBox="1"/>
          <p:nvPr/>
        </p:nvSpPr>
        <p:spPr>
          <a:xfrm>
            <a:off x="5680391" y="1953363"/>
            <a:ext cx="1038688" cy="369332"/>
          </a:xfrm>
          <a:prstGeom prst="rect">
            <a:avLst/>
          </a:prstGeom>
          <a:noFill/>
        </p:spPr>
        <p:txBody>
          <a:bodyPr wrap="square" rtlCol="0">
            <a:spAutoFit/>
          </a:bodyPr>
          <a:lstStyle/>
          <a:p>
            <a:r>
              <a:rPr lang="en-US" altLang="zh-CN" dirty="0">
                <a:solidFill>
                  <a:schemeClr val="bg1"/>
                </a:solidFill>
              </a:rPr>
              <a:t>Label 4</a:t>
            </a:r>
            <a:endParaRPr lang="en-US" dirty="0">
              <a:solidFill>
                <a:schemeClr val="bg1"/>
              </a:solidFill>
            </a:endParaRPr>
          </a:p>
        </p:txBody>
      </p:sp>
      <p:pic>
        <p:nvPicPr>
          <p:cNvPr id="20" name="Picture 19"/>
          <p:cNvPicPr>
            <a:picLocks noChangeAspect="1"/>
          </p:cNvPicPr>
          <p:nvPr/>
        </p:nvPicPr>
        <p:blipFill>
          <a:blip r:embed="rId5"/>
          <a:stretch>
            <a:fillRect/>
          </a:stretch>
        </p:blipFill>
        <p:spPr>
          <a:xfrm>
            <a:off x="5339659" y="2532573"/>
            <a:ext cx="1609705" cy="1559967"/>
          </a:xfrm>
          <a:prstGeom prst="rect">
            <a:avLst/>
          </a:prstGeom>
        </p:spPr>
      </p:pic>
      <p:sp>
        <p:nvSpPr>
          <p:cNvPr id="22" name="TextBox 21"/>
          <p:cNvSpPr txBox="1"/>
          <p:nvPr/>
        </p:nvSpPr>
        <p:spPr>
          <a:xfrm>
            <a:off x="7501845" y="1953363"/>
            <a:ext cx="1038688" cy="369332"/>
          </a:xfrm>
          <a:prstGeom prst="rect">
            <a:avLst/>
          </a:prstGeom>
          <a:noFill/>
        </p:spPr>
        <p:txBody>
          <a:bodyPr wrap="square" rtlCol="0">
            <a:spAutoFit/>
          </a:bodyPr>
          <a:lstStyle/>
          <a:p>
            <a:r>
              <a:rPr lang="en-US" altLang="zh-CN" dirty="0">
                <a:solidFill>
                  <a:schemeClr val="bg1"/>
                </a:solidFill>
              </a:rPr>
              <a:t>Label 5</a:t>
            </a:r>
            <a:endParaRPr lang="en-US" dirty="0">
              <a:solidFill>
                <a:schemeClr val="bg1"/>
              </a:solidFill>
            </a:endParaRPr>
          </a:p>
        </p:txBody>
      </p:sp>
      <p:pic>
        <p:nvPicPr>
          <p:cNvPr id="24" name="Picture 23"/>
          <p:cNvPicPr>
            <a:picLocks noChangeAspect="1"/>
          </p:cNvPicPr>
          <p:nvPr/>
        </p:nvPicPr>
        <p:blipFill>
          <a:blip r:embed="rId6"/>
          <a:stretch>
            <a:fillRect/>
          </a:stretch>
        </p:blipFill>
        <p:spPr>
          <a:xfrm>
            <a:off x="6970561" y="2523041"/>
            <a:ext cx="1675989" cy="1579030"/>
          </a:xfrm>
          <a:prstGeom prst="rect">
            <a:avLst/>
          </a:prstGeom>
        </p:spPr>
      </p:pic>
      <p:sp>
        <p:nvSpPr>
          <p:cNvPr id="26" name="TextBox 25"/>
          <p:cNvSpPr txBox="1"/>
          <p:nvPr/>
        </p:nvSpPr>
        <p:spPr>
          <a:xfrm>
            <a:off x="9021700" y="1953363"/>
            <a:ext cx="1038688" cy="369332"/>
          </a:xfrm>
          <a:prstGeom prst="rect">
            <a:avLst/>
          </a:prstGeom>
          <a:noFill/>
        </p:spPr>
        <p:txBody>
          <a:bodyPr wrap="square" rtlCol="0">
            <a:spAutoFit/>
          </a:bodyPr>
          <a:lstStyle/>
          <a:p>
            <a:r>
              <a:rPr lang="en-US" altLang="zh-CN" dirty="0">
                <a:solidFill>
                  <a:schemeClr val="bg1"/>
                </a:solidFill>
              </a:rPr>
              <a:t>Label 6</a:t>
            </a:r>
            <a:endParaRPr lang="en-US" dirty="0">
              <a:solidFill>
                <a:schemeClr val="bg1"/>
              </a:solidFill>
            </a:endParaRPr>
          </a:p>
        </p:txBody>
      </p:sp>
      <p:pic>
        <p:nvPicPr>
          <p:cNvPr id="28" name="Picture 27"/>
          <p:cNvPicPr>
            <a:picLocks noChangeAspect="1"/>
          </p:cNvPicPr>
          <p:nvPr/>
        </p:nvPicPr>
        <p:blipFill>
          <a:blip r:embed="rId7"/>
          <a:stretch>
            <a:fillRect/>
          </a:stretch>
        </p:blipFill>
        <p:spPr>
          <a:xfrm>
            <a:off x="8648537" y="2513510"/>
            <a:ext cx="1703573" cy="1579030"/>
          </a:xfrm>
          <a:prstGeom prst="rect">
            <a:avLst/>
          </a:prstGeom>
        </p:spPr>
      </p:pic>
      <p:sp>
        <p:nvSpPr>
          <p:cNvPr id="30" name="TextBox 29"/>
          <p:cNvSpPr txBox="1"/>
          <p:nvPr/>
        </p:nvSpPr>
        <p:spPr>
          <a:xfrm>
            <a:off x="607107" y="4293168"/>
            <a:ext cx="1038688" cy="369332"/>
          </a:xfrm>
          <a:prstGeom prst="rect">
            <a:avLst/>
          </a:prstGeom>
          <a:noFill/>
        </p:spPr>
        <p:txBody>
          <a:bodyPr wrap="square" rtlCol="0">
            <a:spAutoFit/>
          </a:bodyPr>
          <a:lstStyle/>
          <a:p>
            <a:r>
              <a:rPr lang="en-US" altLang="zh-CN" dirty="0">
                <a:solidFill>
                  <a:schemeClr val="bg1"/>
                </a:solidFill>
              </a:rPr>
              <a:t>Label 7</a:t>
            </a:r>
            <a:endParaRPr lang="en-US" dirty="0">
              <a:solidFill>
                <a:schemeClr val="bg1"/>
              </a:solidFill>
            </a:endParaRPr>
          </a:p>
        </p:txBody>
      </p:sp>
      <p:sp>
        <p:nvSpPr>
          <p:cNvPr id="32" name="TextBox 31"/>
          <p:cNvSpPr txBox="1"/>
          <p:nvPr/>
        </p:nvSpPr>
        <p:spPr>
          <a:xfrm>
            <a:off x="2139887" y="4280614"/>
            <a:ext cx="1038688" cy="369332"/>
          </a:xfrm>
          <a:prstGeom prst="rect">
            <a:avLst/>
          </a:prstGeom>
          <a:noFill/>
        </p:spPr>
        <p:txBody>
          <a:bodyPr wrap="square" rtlCol="0">
            <a:spAutoFit/>
          </a:bodyPr>
          <a:lstStyle/>
          <a:p>
            <a:r>
              <a:rPr lang="en-US" altLang="zh-CN" dirty="0">
                <a:solidFill>
                  <a:schemeClr val="bg1"/>
                </a:solidFill>
              </a:rPr>
              <a:t>Label 8</a:t>
            </a:r>
            <a:endParaRPr lang="en-US" dirty="0">
              <a:solidFill>
                <a:schemeClr val="bg1"/>
              </a:solidFill>
            </a:endParaRPr>
          </a:p>
        </p:txBody>
      </p:sp>
      <p:sp>
        <p:nvSpPr>
          <p:cNvPr id="33" name="TextBox 32"/>
          <p:cNvSpPr txBox="1"/>
          <p:nvPr/>
        </p:nvSpPr>
        <p:spPr>
          <a:xfrm>
            <a:off x="4003390" y="4280614"/>
            <a:ext cx="1038688" cy="369332"/>
          </a:xfrm>
          <a:prstGeom prst="rect">
            <a:avLst/>
          </a:prstGeom>
          <a:noFill/>
        </p:spPr>
        <p:txBody>
          <a:bodyPr wrap="square" rtlCol="0">
            <a:spAutoFit/>
          </a:bodyPr>
          <a:lstStyle/>
          <a:p>
            <a:r>
              <a:rPr lang="en-US" altLang="zh-CN" dirty="0">
                <a:solidFill>
                  <a:schemeClr val="bg1"/>
                </a:solidFill>
              </a:rPr>
              <a:t>Label 9</a:t>
            </a:r>
            <a:endParaRPr lang="en-US" dirty="0">
              <a:solidFill>
                <a:schemeClr val="bg1"/>
              </a:solidFill>
            </a:endParaRPr>
          </a:p>
        </p:txBody>
      </p:sp>
      <p:sp>
        <p:nvSpPr>
          <p:cNvPr id="34" name="TextBox 33"/>
          <p:cNvSpPr txBox="1"/>
          <p:nvPr/>
        </p:nvSpPr>
        <p:spPr>
          <a:xfrm>
            <a:off x="5717803" y="4280614"/>
            <a:ext cx="1038688" cy="369332"/>
          </a:xfrm>
          <a:prstGeom prst="rect">
            <a:avLst/>
          </a:prstGeom>
          <a:noFill/>
        </p:spPr>
        <p:txBody>
          <a:bodyPr wrap="square" rtlCol="0">
            <a:spAutoFit/>
          </a:bodyPr>
          <a:lstStyle/>
          <a:p>
            <a:r>
              <a:rPr lang="en-US" altLang="zh-CN" dirty="0">
                <a:solidFill>
                  <a:schemeClr val="bg1"/>
                </a:solidFill>
              </a:rPr>
              <a:t>Label 10</a:t>
            </a:r>
            <a:endParaRPr lang="en-US" dirty="0">
              <a:solidFill>
                <a:schemeClr val="bg1"/>
              </a:solidFill>
            </a:endParaRPr>
          </a:p>
        </p:txBody>
      </p:sp>
      <p:sp>
        <p:nvSpPr>
          <p:cNvPr id="35" name="TextBox 34"/>
          <p:cNvSpPr txBox="1"/>
          <p:nvPr/>
        </p:nvSpPr>
        <p:spPr>
          <a:xfrm>
            <a:off x="7289211" y="4285859"/>
            <a:ext cx="1038688" cy="369332"/>
          </a:xfrm>
          <a:prstGeom prst="rect">
            <a:avLst/>
          </a:prstGeom>
          <a:noFill/>
        </p:spPr>
        <p:txBody>
          <a:bodyPr wrap="square" rtlCol="0">
            <a:spAutoFit/>
          </a:bodyPr>
          <a:lstStyle/>
          <a:p>
            <a:r>
              <a:rPr lang="en-US" altLang="zh-CN" dirty="0">
                <a:solidFill>
                  <a:schemeClr val="bg1"/>
                </a:solidFill>
              </a:rPr>
              <a:t>Label 11</a:t>
            </a:r>
            <a:endParaRPr lang="en-US" dirty="0">
              <a:solidFill>
                <a:schemeClr val="bg1"/>
              </a:solidFill>
            </a:endParaRPr>
          </a:p>
        </p:txBody>
      </p:sp>
      <p:sp>
        <p:nvSpPr>
          <p:cNvPr id="36" name="TextBox 35"/>
          <p:cNvSpPr txBox="1"/>
          <p:nvPr/>
        </p:nvSpPr>
        <p:spPr>
          <a:xfrm>
            <a:off x="9152714" y="4276058"/>
            <a:ext cx="1038688" cy="369332"/>
          </a:xfrm>
          <a:prstGeom prst="rect">
            <a:avLst/>
          </a:prstGeom>
          <a:noFill/>
        </p:spPr>
        <p:txBody>
          <a:bodyPr wrap="square" rtlCol="0">
            <a:spAutoFit/>
          </a:bodyPr>
          <a:lstStyle/>
          <a:p>
            <a:r>
              <a:rPr lang="en-US" altLang="zh-CN" dirty="0">
                <a:solidFill>
                  <a:schemeClr val="bg1"/>
                </a:solidFill>
              </a:rPr>
              <a:t>Label 12</a:t>
            </a:r>
            <a:endParaRPr lang="en-US" dirty="0">
              <a:solidFill>
                <a:schemeClr val="bg1"/>
              </a:solidFill>
            </a:endParaRPr>
          </a:p>
        </p:txBody>
      </p:sp>
      <p:sp>
        <p:nvSpPr>
          <p:cNvPr id="37" name="TextBox 36"/>
          <p:cNvSpPr txBox="1"/>
          <p:nvPr/>
        </p:nvSpPr>
        <p:spPr>
          <a:xfrm>
            <a:off x="10886924" y="4308868"/>
            <a:ext cx="1038688" cy="369332"/>
          </a:xfrm>
          <a:prstGeom prst="rect">
            <a:avLst/>
          </a:prstGeom>
          <a:noFill/>
        </p:spPr>
        <p:txBody>
          <a:bodyPr wrap="square" rtlCol="0">
            <a:spAutoFit/>
          </a:bodyPr>
          <a:lstStyle/>
          <a:p>
            <a:r>
              <a:rPr lang="en-US" altLang="zh-CN" dirty="0">
                <a:solidFill>
                  <a:schemeClr val="bg1"/>
                </a:solidFill>
              </a:rPr>
              <a:t>Label 13</a:t>
            </a:r>
            <a:endParaRPr lang="en-US" dirty="0">
              <a:solidFill>
                <a:schemeClr val="bg1"/>
              </a:solidFill>
            </a:endParaRPr>
          </a:p>
        </p:txBody>
      </p:sp>
      <p:pic>
        <p:nvPicPr>
          <p:cNvPr id="39" name="Picture 38"/>
          <p:cNvPicPr>
            <a:picLocks noChangeAspect="1"/>
          </p:cNvPicPr>
          <p:nvPr/>
        </p:nvPicPr>
        <p:blipFill>
          <a:blip r:embed="rId8"/>
          <a:stretch>
            <a:fillRect/>
          </a:stretch>
        </p:blipFill>
        <p:spPr>
          <a:xfrm>
            <a:off x="109086" y="4827287"/>
            <a:ext cx="1734671" cy="1647208"/>
          </a:xfrm>
          <a:prstGeom prst="rect">
            <a:avLst/>
          </a:prstGeom>
        </p:spPr>
      </p:pic>
      <p:pic>
        <p:nvPicPr>
          <p:cNvPr id="41" name="Picture 40"/>
          <p:cNvPicPr>
            <a:picLocks noChangeAspect="1"/>
          </p:cNvPicPr>
          <p:nvPr/>
        </p:nvPicPr>
        <p:blipFill>
          <a:blip r:embed="rId9"/>
          <a:stretch>
            <a:fillRect/>
          </a:stretch>
        </p:blipFill>
        <p:spPr>
          <a:xfrm>
            <a:off x="1853467" y="4805379"/>
            <a:ext cx="1734672" cy="1629250"/>
          </a:xfrm>
          <a:prstGeom prst="rect">
            <a:avLst/>
          </a:prstGeom>
        </p:spPr>
      </p:pic>
      <p:pic>
        <p:nvPicPr>
          <p:cNvPr id="43" name="Picture 42"/>
          <p:cNvPicPr>
            <a:picLocks noChangeAspect="1"/>
          </p:cNvPicPr>
          <p:nvPr/>
        </p:nvPicPr>
        <p:blipFill>
          <a:blip r:embed="rId10"/>
          <a:stretch>
            <a:fillRect/>
          </a:stretch>
        </p:blipFill>
        <p:spPr>
          <a:xfrm>
            <a:off x="3588139" y="4805379"/>
            <a:ext cx="1675425" cy="1619108"/>
          </a:xfrm>
          <a:prstGeom prst="rect">
            <a:avLst/>
          </a:prstGeom>
        </p:spPr>
      </p:pic>
      <p:pic>
        <p:nvPicPr>
          <p:cNvPr id="45" name="Picture 44"/>
          <p:cNvPicPr>
            <a:picLocks noChangeAspect="1"/>
          </p:cNvPicPr>
          <p:nvPr/>
        </p:nvPicPr>
        <p:blipFill>
          <a:blip r:embed="rId11"/>
          <a:stretch>
            <a:fillRect/>
          </a:stretch>
        </p:blipFill>
        <p:spPr>
          <a:xfrm>
            <a:off x="5281774" y="4801747"/>
            <a:ext cx="1675424" cy="1579030"/>
          </a:xfrm>
          <a:prstGeom prst="rect">
            <a:avLst/>
          </a:prstGeom>
        </p:spPr>
      </p:pic>
      <p:pic>
        <p:nvPicPr>
          <p:cNvPr id="47" name="Picture 46"/>
          <p:cNvPicPr>
            <a:picLocks noChangeAspect="1"/>
          </p:cNvPicPr>
          <p:nvPr/>
        </p:nvPicPr>
        <p:blipFill>
          <a:blip r:embed="rId12"/>
          <a:stretch>
            <a:fillRect/>
          </a:stretch>
        </p:blipFill>
        <p:spPr>
          <a:xfrm>
            <a:off x="6970561" y="4751527"/>
            <a:ext cx="1766202" cy="1629250"/>
          </a:xfrm>
          <a:prstGeom prst="rect">
            <a:avLst/>
          </a:prstGeom>
        </p:spPr>
      </p:pic>
      <p:pic>
        <p:nvPicPr>
          <p:cNvPr id="49" name="Picture 48"/>
          <p:cNvPicPr>
            <a:picLocks noChangeAspect="1"/>
          </p:cNvPicPr>
          <p:nvPr/>
        </p:nvPicPr>
        <p:blipFill>
          <a:blip r:embed="rId13"/>
          <a:stretch>
            <a:fillRect/>
          </a:stretch>
        </p:blipFill>
        <p:spPr>
          <a:xfrm>
            <a:off x="8736764" y="4741848"/>
            <a:ext cx="1703574" cy="1590149"/>
          </a:xfrm>
          <a:prstGeom prst="rect">
            <a:avLst/>
          </a:prstGeom>
        </p:spPr>
      </p:pic>
      <p:pic>
        <p:nvPicPr>
          <p:cNvPr id="51" name="Picture 50"/>
          <p:cNvPicPr>
            <a:picLocks noChangeAspect="1"/>
          </p:cNvPicPr>
          <p:nvPr/>
        </p:nvPicPr>
        <p:blipFill>
          <a:blip r:embed="rId14"/>
          <a:stretch>
            <a:fillRect/>
          </a:stretch>
        </p:blipFill>
        <p:spPr>
          <a:xfrm>
            <a:off x="10396662" y="4761649"/>
            <a:ext cx="1795338" cy="1550545"/>
          </a:xfrm>
          <a:prstGeom prst="rect">
            <a:avLst/>
          </a:prstGeom>
        </p:spPr>
      </p:pic>
      <p:sp>
        <p:nvSpPr>
          <p:cNvPr id="53" name="TextBox 52"/>
          <p:cNvSpPr txBox="1"/>
          <p:nvPr/>
        </p:nvSpPr>
        <p:spPr>
          <a:xfrm>
            <a:off x="6144511" y="351275"/>
            <a:ext cx="6169980" cy="369332"/>
          </a:xfrm>
          <a:prstGeom prst="rect">
            <a:avLst/>
          </a:prstGeom>
          <a:noFill/>
        </p:spPr>
        <p:txBody>
          <a:bodyPr wrap="square">
            <a:spAutoFit/>
          </a:bodyPr>
          <a:lstStyle/>
          <a:p>
            <a:r>
              <a:rPr lang="en-US" dirty="0">
                <a:solidFill>
                  <a:schemeClr val="bg1"/>
                </a:solidFill>
              </a:rPr>
              <a:t>Depends on whether the air passage is connected or not</a:t>
            </a:r>
            <a:endParaRPr lang="en-US" dirty="0">
              <a:solidFill>
                <a:schemeClr val="bg1"/>
              </a:solidFill>
            </a:endParaRPr>
          </a:p>
        </p:txBody>
      </p:sp>
      <p:sp>
        <p:nvSpPr>
          <p:cNvPr id="55" name="TextBox 54"/>
          <p:cNvSpPr txBox="1"/>
          <p:nvPr/>
        </p:nvSpPr>
        <p:spPr>
          <a:xfrm>
            <a:off x="9500323" y="817065"/>
            <a:ext cx="2294513" cy="369332"/>
          </a:xfrm>
          <a:prstGeom prst="rect">
            <a:avLst/>
          </a:prstGeom>
          <a:noFill/>
        </p:spPr>
        <p:txBody>
          <a:bodyPr wrap="square">
            <a:spAutoFit/>
          </a:bodyPr>
          <a:lstStyle/>
          <a:p>
            <a:r>
              <a:rPr lang="en-US" dirty="0">
                <a:solidFill>
                  <a:schemeClr val="bg1"/>
                </a:solidFill>
              </a:rPr>
              <a:t>Location of cyclone</a:t>
            </a: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6" name="文本框 5"/>
          <p:cNvSpPr txBox="1"/>
          <p:nvPr/>
        </p:nvSpPr>
        <p:spPr>
          <a:xfrm>
            <a:off x="1019175" y="816610"/>
            <a:ext cx="3117850" cy="583565"/>
          </a:xfrm>
          <a:prstGeom prst="rect">
            <a:avLst/>
          </a:prstGeom>
          <a:noFill/>
        </p:spPr>
        <p:txBody>
          <a:bodyPr wrap="square" rtlCol="0">
            <a:spAutoFit/>
          </a:bodyPr>
          <a:p>
            <a:r>
              <a:rPr lang="en-US" altLang="zh-CN" sz="3200">
                <a:solidFill>
                  <a:schemeClr val="bg1"/>
                </a:solidFill>
                <a:uFillTx/>
              </a:rPr>
              <a:t>KNN</a:t>
            </a:r>
            <a:endParaRPr lang="en-US" altLang="zh-CN" sz="3200">
              <a:solidFill>
                <a:schemeClr val="bg1"/>
              </a:solidFill>
              <a:uFillTx/>
            </a:endParaRPr>
          </a:p>
        </p:txBody>
      </p:sp>
      <p:sp>
        <p:nvSpPr>
          <p:cNvPr id="7" name="文本框 6"/>
          <p:cNvSpPr txBox="1"/>
          <p:nvPr/>
        </p:nvSpPr>
        <p:spPr>
          <a:xfrm>
            <a:off x="1373505" y="5583555"/>
            <a:ext cx="9102090" cy="368300"/>
          </a:xfrm>
          <a:prstGeom prst="rect">
            <a:avLst/>
          </a:prstGeom>
          <a:noFill/>
        </p:spPr>
        <p:txBody>
          <a:bodyPr wrap="square" rtlCol="0">
            <a:spAutoFit/>
          </a:bodyPr>
          <a:p>
            <a:pPr algn="ctr"/>
            <a:r>
              <a:rPr lang="en-US" altLang="zh-CN">
                <a:solidFill>
                  <a:schemeClr val="bg1"/>
                </a:solidFill>
                <a:uFillTx/>
              </a:rPr>
              <a:t>Using knn from sklearn.x</a:t>
            </a:r>
            <a:endParaRPr lang="en-US" altLang="zh-CN">
              <a:solidFill>
                <a:schemeClr val="bg1"/>
              </a:solidFill>
              <a:uFillTx/>
            </a:endParaRPr>
          </a:p>
        </p:txBody>
      </p:sp>
      <p:pic>
        <p:nvPicPr>
          <p:cNvPr id="4" name="图片 3"/>
          <p:cNvPicPr>
            <a:picLocks noChangeAspect="1"/>
          </p:cNvPicPr>
          <p:nvPr/>
        </p:nvPicPr>
        <p:blipFill>
          <a:blip r:embed="rId2"/>
          <a:stretch>
            <a:fillRect/>
          </a:stretch>
        </p:blipFill>
        <p:spPr>
          <a:xfrm>
            <a:off x="3253105" y="2160270"/>
            <a:ext cx="6048375" cy="1864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pic>
        <p:nvPicPr>
          <p:cNvPr id="2" name="图片 1"/>
          <p:cNvPicPr>
            <a:picLocks noChangeAspect="1"/>
          </p:cNvPicPr>
          <p:nvPr/>
        </p:nvPicPr>
        <p:blipFill>
          <a:blip r:embed="rId2"/>
          <a:stretch>
            <a:fillRect/>
          </a:stretch>
        </p:blipFill>
        <p:spPr>
          <a:xfrm>
            <a:off x="2456815" y="1722120"/>
            <a:ext cx="7277735" cy="2871470"/>
          </a:xfrm>
          <a:prstGeom prst="rect">
            <a:avLst/>
          </a:prstGeom>
        </p:spPr>
      </p:pic>
      <p:sp>
        <p:nvSpPr>
          <p:cNvPr id="6" name="文本框 5"/>
          <p:cNvSpPr txBox="1"/>
          <p:nvPr/>
        </p:nvSpPr>
        <p:spPr>
          <a:xfrm>
            <a:off x="1019175" y="816610"/>
            <a:ext cx="3117850" cy="583565"/>
          </a:xfrm>
          <a:prstGeom prst="rect">
            <a:avLst/>
          </a:prstGeom>
          <a:noFill/>
        </p:spPr>
        <p:txBody>
          <a:bodyPr wrap="square" rtlCol="0">
            <a:spAutoFit/>
          </a:bodyPr>
          <a:p>
            <a:r>
              <a:rPr lang="en-US" altLang="zh-CN" sz="3200">
                <a:solidFill>
                  <a:schemeClr val="bg1"/>
                </a:solidFill>
                <a:uFillTx/>
              </a:rPr>
              <a:t>PCA</a:t>
            </a:r>
            <a:endParaRPr lang="en-US" altLang="zh-CN" sz="3200">
              <a:solidFill>
                <a:schemeClr val="bg1"/>
              </a:solidFill>
              <a:uFillTx/>
            </a:endParaRPr>
          </a:p>
        </p:txBody>
      </p:sp>
      <p:sp>
        <p:nvSpPr>
          <p:cNvPr id="7" name="文本框 6"/>
          <p:cNvSpPr txBox="1"/>
          <p:nvPr/>
        </p:nvSpPr>
        <p:spPr>
          <a:xfrm>
            <a:off x="1621155" y="5556250"/>
            <a:ext cx="9102090" cy="368300"/>
          </a:xfrm>
          <a:prstGeom prst="rect">
            <a:avLst/>
          </a:prstGeom>
          <a:noFill/>
        </p:spPr>
        <p:txBody>
          <a:bodyPr wrap="square" rtlCol="0">
            <a:spAutoFit/>
          </a:bodyPr>
          <a:p>
            <a:pPr algn="ctr"/>
            <a:r>
              <a:rPr lang="en-US" altLang="zh-CN">
                <a:solidFill>
                  <a:schemeClr val="bg1"/>
                </a:solidFill>
                <a:uFillTx/>
              </a:rPr>
              <a:t>Using pca from sklearn,set n_components=10</a:t>
            </a:r>
            <a:endParaRPr lang="en-US" altLang="zh-CN">
              <a:solidFill>
                <a:schemeClr val="bg1"/>
              </a:solidFill>
              <a:uFillTx/>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7910" cy="6947647"/>
          </a:xfrm>
          <a:prstGeom prst="rect">
            <a:avLst/>
          </a:prstGeom>
        </p:spPr>
      </p:pic>
      <p:sp>
        <p:nvSpPr>
          <p:cNvPr id="2" name="文本框 1"/>
          <p:cNvSpPr txBox="1"/>
          <p:nvPr/>
        </p:nvSpPr>
        <p:spPr>
          <a:xfrm>
            <a:off x="1775012" y="1129553"/>
            <a:ext cx="3433482" cy="584775"/>
          </a:xfrm>
          <a:prstGeom prst="rect">
            <a:avLst/>
          </a:prstGeom>
          <a:noFill/>
        </p:spPr>
        <p:txBody>
          <a:bodyPr wrap="square" rtlCol="0">
            <a:spAutoFit/>
          </a:bodyPr>
          <a:lstStyle/>
          <a:p>
            <a:r>
              <a:rPr lang="en-US" altLang="zh-CN" sz="3200" dirty="0">
                <a:solidFill>
                  <a:schemeClr val="bg1"/>
                </a:solidFill>
              </a:rPr>
              <a:t>Convolution</a:t>
            </a:r>
            <a:endParaRPr lang="zh-CN" altLang="en-US" sz="3200" dirty="0">
              <a:solidFill>
                <a:schemeClr val="bg1"/>
              </a:solidFill>
            </a:endParaRPr>
          </a:p>
        </p:txBody>
      </p:sp>
      <p:sp>
        <p:nvSpPr>
          <p:cNvPr id="3" name="文本框 2"/>
          <p:cNvSpPr txBox="1"/>
          <p:nvPr/>
        </p:nvSpPr>
        <p:spPr>
          <a:xfrm>
            <a:off x="1775012" y="1724816"/>
            <a:ext cx="2913530" cy="369332"/>
          </a:xfrm>
          <a:prstGeom prst="rect">
            <a:avLst/>
          </a:prstGeom>
          <a:noFill/>
        </p:spPr>
        <p:txBody>
          <a:bodyPr wrap="square" rtlCol="0">
            <a:spAutoFit/>
          </a:bodyPr>
          <a:lstStyle/>
          <a:p>
            <a:r>
              <a:rPr lang="en-US" altLang="zh-CN" dirty="0">
                <a:solidFill>
                  <a:schemeClr val="bg1"/>
                </a:solidFill>
              </a:rPr>
              <a:t>(I) Pooling</a:t>
            </a:r>
            <a:endParaRPr lang="zh-CN" altLang="en-US" dirty="0">
              <a:solidFill>
                <a:schemeClr val="bg1"/>
              </a:solidFill>
            </a:endParaRPr>
          </a:p>
        </p:txBody>
      </p:sp>
      <p:pic>
        <p:nvPicPr>
          <p:cNvPr id="8" name="图片 7" descr="图片包含 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198" y="835036"/>
            <a:ext cx="6020626" cy="5277574"/>
          </a:xfrm>
          <a:prstGeom prst="rect">
            <a:avLst/>
          </a:prstGeom>
        </p:spPr>
      </p:pic>
      <p:sp>
        <p:nvSpPr>
          <p:cNvPr id="4" name="文本框 3"/>
          <p:cNvSpPr txBox="1"/>
          <p:nvPr/>
        </p:nvSpPr>
        <p:spPr>
          <a:xfrm>
            <a:off x="1775012" y="2339351"/>
            <a:ext cx="2382479" cy="646331"/>
          </a:xfrm>
          <a:prstGeom prst="rect">
            <a:avLst/>
          </a:prstGeom>
          <a:noFill/>
        </p:spPr>
        <p:txBody>
          <a:bodyPr wrap="square" rtlCol="0">
            <a:spAutoFit/>
          </a:bodyPr>
          <a:lstStyle/>
          <a:p>
            <a:pPr marL="342900" indent="-342900">
              <a:buAutoNum type="alphaLcParenR"/>
            </a:pPr>
            <a:r>
              <a:rPr lang="en-US" altLang="zh-CN" dirty="0">
                <a:solidFill>
                  <a:schemeClr val="bg1"/>
                </a:solidFill>
              </a:rPr>
              <a:t>Max-pooling</a:t>
            </a:r>
            <a:endParaRPr lang="en-US" altLang="zh-CN" dirty="0">
              <a:solidFill>
                <a:schemeClr val="bg1"/>
              </a:solidFill>
            </a:endParaRPr>
          </a:p>
          <a:p>
            <a:pPr marL="342900" indent="-342900">
              <a:buAutoNum type="alphaLcParenR"/>
            </a:pPr>
            <a:r>
              <a:rPr lang="en-US" altLang="zh-CN" dirty="0">
                <a:solidFill>
                  <a:schemeClr val="bg1"/>
                </a:solidFill>
              </a:rPr>
              <a:t>Average-pooling</a:t>
            </a:r>
            <a:endParaRPr lang="zh-CN" altLang="en-US" dirty="0">
              <a:solidFill>
                <a:schemeClr val="bg1"/>
              </a:solidFill>
            </a:endParaRPr>
          </a:p>
        </p:txBody>
      </p:sp>
      <mc:AlternateContent xmlns:mc="http://schemas.openxmlformats.org/markup-compatibility/2006">
        <mc:Choice xmlns:a14="http://schemas.microsoft.com/office/drawing/2010/main" Requires="a14">
          <p:sp>
            <p:nvSpPr>
              <p:cNvPr id="11" name="文本框 10">
                <a:extLst>
                  <a:ext uri="{FF2B5EF4-FFF2-40B4-BE49-F238E27FC236}">
                    <ele attr="{66349D6D-FE89-4C3A-8048-C2E1D44946E1}"/>
                  </a:ext>
                </a:extLst>
              </p:cNvPr>
              <p:cNvSpPr txBox="1"/>
              <p:nvPr/>
            </p:nvSpPr>
            <p:spPr>
              <a:xfrm>
                <a:off x="2221752" y="3230885"/>
                <a:ext cx="1488997"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chemeClr val="bg1"/>
                              </a:solidFill>
                              <a:latin typeface="Cambria Math" panose="02040503050406030204" pitchFamily="18" charset="0"/>
                            </a:rPr>
                          </m:ctrlPr>
                        </m:dPr>
                        <m:e>
                          <m:m>
                            <m:mPr>
                              <m:mcs>
                                <m:mc>
                                  <m:mcPr>
                                    <m:count m:val="3"/>
                                    <m:mcJc m:val="center"/>
                                  </m:mcPr>
                                </m:mc>
                              </m:mcs>
                              <m:ctrlPr>
                                <a:rPr lang="en-US" altLang="zh-CN" i="1" smtClean="0">
                                  <a:solidFill>
                                    <a:schemeClr val="bg1"/>
                                  </a:solidFill>
                                  <a:latin typeface="Cambria Math" panose="02040503050406030204" pitchFamily="18" charset="0"/>
                                </a:rPr>
                              </m:ctrlPr>
                            </m:mPr>
                            <m:mr>
                              <m:e>
                                <m:r>
                                  <m:rPr>
                                    <m:brk m:alnAt="7"/>
                                  </m:rP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mr>
                            <m:mr>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mr>
                            <m:mr>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e>
                                <m:r>
                                  <a:rPr lang="en-US" altLang="zh-CN" b="0" i="1" smtClean="0">
                                    <a:solidFill>
                                      <a:schemeClr val="bg1"/>
                                    </a:solidFill>
                                    <a:latin typeface="Cambria Math" panose="02040503050406030204" pitchFamily="18" charset="0"/>
                                  </a:rPr>
                                  <m:t>1</m:t>
                                </m:r>
                              </m:e>
                            </m:mr>
                          </m:m>
                        </m:e>
                      </m:d>
                      <m:r>
                        <a:rPr lang="en-US" altLang="zh-CN" i="1" smtClean="0">
                          <a:solidFill>
                            <a:schemeClr val="bg1"/>
                          </a:solidFill>
                          <a:latin typeface="Cambria Math" panose="02040503050406030204" pitchFamily="18" charset="0"/>
                          <a:ea typeface="Cambria Math" panose="02040503050406030204" pitchFamily="18" charset="0"/>
                        </a:rPr>
                        <m:t>×</m:t>
                      </m:r>
                      <m:f>
                        <m:fPr>
                          <m:ctrlPr>
                            <a:rPr lang="en-US" altLang="zh-CN" i="1" smtClean="0">
                              <a:solidFill>
                                <a:schemeClr val="bg1"/>
                              </a:solidFill>
                              <a:latin typeface="Cambria Math" panose="02040503050406030204" pitchFamily="18" charset="0"/>
                              <a:ea typeface="Cambria Math" panose="02040503050406030204" pitchFamily="18" charset="0"/>
                            </a:rPr>
                          </m:ctrlPr>
                        </m:fPr>
                        <m:num>
                          <m:r>
                            <a:rPr lang="en-US" altLang="zh-CN" b="0" i="1" smtClean="0">
                              <a:solidFill>
                                <a:schemeClr val="bg1"/>
                              </a:solidFill>
                              <a:latin typeface="Cambria Math" panose="02040503050406030204" pitchFamily="18" charset="0"/>
                              <a:ea typeface="Cambria Math" panose="02040503050406030204" pitchFamily="18" charset="0"/>
                            </a:rPr>
                            <m:t>1</m:t>
                          </m:r>
                        </m:num>
                        <m:den>
                          <m:r>
                            <a:rPr lang="en-US" altLang="zh-CN" b="0" i="1" smtClean="0">
                              <a:solidFill>
                                <a:schemeClr val="bg1"/>
                              </a:solidFill>
                              <a:latin typeface="Cambria Math" panose="02040503050406030204" pitchFamily="18" charset="0"/>
                              <a:ea typeface="Cambria Math" panose="02040503050406030204" pitchFamily="18" charset="0"/>
                            </a:rPr>
                            <m:t>9</m:t>
                          </m:r>
                        </m:den>
                      </m:f>
                    </m:oMath>
                  </m:oMathPara>
                </a14:m>
                <a:endParaRPr lang="zh-CN" altLang="en-US" dirty="0">
                  <a:solidFill>
                    <a:schemeClr val="bg1"/>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221752" y="3230885"/>
                <a:ext cx="1488997" cy="73077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4" name="文本框 13"/>
          <p:cNvSpPr txBox="1"/>
          <p:nvPr/>
        </p:nvSpPr>
        <p:spPr>
          <a:xfrm>
            <a:off x="1461162" y="3404266"/>
            <a:ext cx="760590" cy="369332"/>
          </a:xfrm>
          <a:prstGeom prst="rect">
            <a:avLst/>
          </a:prstGeom>
          <a:noFill/>
        </p:spPr>
        <p:txBody>
          <a:bodyPr wrap="square" rtlCol="0">
            <a:spAutoFit/>
          </a:bodyPr>
          <a:lstStyle/>
          <a:p>
            <a:r>
              <a:rPr lang="en-US" altLang="zh-CN" dirty="0">
                <a:solidFill>
                  <a:schemeClr val="bg1"/>
                </a:solidFill>
              </a:rPr>
              <a:t>Filter:</a:t>
            </a:r>
            <a:endParaRPr lang="zh-CN" altLang="en-US" dirty="0">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2540</Words>
  <Application>WPS 演示</Application>
  <PresentationFormat>宽屏</PresentationFormat>
  <Paragraphs>172</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16</vt:i4>
      </vt:variant>
    </vt:vector>
  </HeadingPairs>
  <TitlesOfParts>
    <vt:vector size="26" baseType="lpstr">
      <vt:lpstr>Arial</vt:lpstr>
      <vt:lpstr>宋体</vt:lpstr>
      <vt:lpstr>Wingdings</vt:lpstr>
      <vt:lpstr>等线</vt:lpstr>
      <vt:lpstr>微软雅黑</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子青 严</dc:creator>
  <cp:lastModifiedBy>likeufo_ah</cp:lastModifiedBy>
  <cp:revision>73</cp:revision>
  <dcterms:created xsi:type="dcterms:W3CDTF">2020-10-18T08:50:00Z</dcterms:created>
  <dcterms:modified xsi:type="dcterms:W3CDTF">2020-10-28T03:40:08Z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